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30"/>
  </p:notesMasterIdLst>
  <p:sldIdLst>
    <p:sldId id="256" r:id="rId2"/>
    <p:sldId id="262" r:id="rId3"/>
    <p:sldId id="261" r:id="rId4"/>
    <p:sldId id="290" r:id="rId5"/>
    <p:sldId id="291" r:id="rId6"/>
    <p:sldId id="259" r:id="rId7"/>
    <p:sldId id="260" r:id="rId8"/>
    <p:sldId id="269" r:id="rId9"/>
    <p:sldId id="270" r:id="rId10"/>
    <p:sldId id="265" r:id="rId11"/>
    <p:sldId id="289" r:id="rId12"/>
    <p:sldId id="271" r:id="rId13"/>
    <p:sldId id="264" r:id="rId14"/>
    <p:sldId id="263" r:id="rId15"/>
    <p:sldId id="258" r:id="rId16"/>
    <p:sldId id="274" r:id="rId17"/>
    <p:sldId id="275" r:id="rId18"/>
    <p:sldId id="276" r:id="rId19"/>
    <p:sldId id="288" r:id="rId20"/>
    <p:sldId id="280" r:id="rId21"/>
    <p:sldId id="279" r:id="rId22"/>
    <p:sldId id="282" r:id="rId23"/>
    <p:sldId id="281" r:id="rId24"/>
    <p:sldId id="283" r:id="rId25"/>
    <p:sldId id="287" r:id="rId26"/>
    <p:sldId id="284" r:id="rId27"/>
    <p:sldId id="286" r:id="rId28"/>
    <p:sldId id="285" r:id="rId2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P" initials="H" lastIdx="1" clrIdx="0">
    <p:extLst>
      <p:ext uri="{19B8F6BF-5375-455C-9EA6-DF929625EA0E}">
        <p15:presenceInfo xmlns:p15="http://schemas.microsoft.com/office/powerpoint/2012/main" userId="H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06" autoAdjust="0"/>
    <p:restoredTop sz="94660"/>
  </p:normalViewPr>
  <p:slideViewPr>
    <p:cSldViewPr snapToGrid="0">
      <p:cViewPr varScale="1">
        <p:scale>
          <a:sx n="70" d="100"/>
          <a:sy n="70" d="100"/>
        </p:scale>
        <p:origin x="7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5-25T10:44:22.519" idx="1">
    <p:pos x="10" y="10"/>
    <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0F199E-5CC5-4BFC-A64D-EFFC5D67EEA9}" type="datetimeFigureOut">
              <a:rPr lang="tr-TR" smtClean="0"/>
              <a:t>26.05.2022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5C9675-FC70-4A33-AD28-6AE4D569AAD2}" type="slidenum">
              <a:rPr lang="tr-TR" smtClean="0"/>
              <a:t>‹#›</a:t>
            </a:fld>
            <a:endParaRPr lang="tr-TR"/>
          </a:p>
        </p:txBody>
      </p:sp>
    </p:spTree>
    <p:extLst>
      <p:ext uri="{BB962C8B-B14F-4D97-AF65-F5344CB8AC3E}">
        <p14:creationId xmlns:p14="http://schemas.microsoft.com/office/powerpoint/2010/main" val="2659994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168681B-2EDC-407F-B97F-862249554AFD}" type="slidenum">
              <a:rPr lang="tr-TR" smtClean="0"/>
              <a:t>3</a:t>
            </a:fld>
            <a:endParaRPr lang="tr-TR"/>
          </a:p>
        </p:txBody>
      </p:sp>
    </p:spTree>
    <p:extLst>
      <p:ext uri="{BB962C8B-B14F-4D97-AF65-F5344CB8AC3E}">
        <p14:creationId xmlns:p14="http://schemas.microsoft.com/office/powerpoint/2010/main" val="31482878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05146A6D-3192-4ADD-9929-E7AA24D662E1}" type="datetimeFigureOut">
              <a:rPr lang="tr-TR" smtClean="0"/>
              <a:t>26.05.2022</a:t>
            </a:fld>
            <a:endParaRPr lang="tr-TR"/>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tr-T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4E44777F-2FC0-4FBB-BE45-845A2A4EDC8D}" type="slidenum">
              <a:rPr lang="tr-TR" smtClean="0"/>
              <a:t>‹#›</a:t>
            </a:fld>
            <a:endParaRPr lang="tr-TR"/>
          </a:p>
        </p:txBody>
      </p:sp>
    </p:spTree>
    <p:extLst>
      <p:ext uri="{BB962C8B-B14F-4D97-AF65-F5344CB8AC3E}">
        <p14:creationId xmlns:p14="http://schemas.microsoft.com/office/powerpoint/2010/main" val="2820458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5146A6D-3192-4ADD-9929-E7AA24D662E1}" type="datetimeFigureOut">
              <a:rPr lang="tr-TR" smtClean="0"/>
              <a:t>26.05.2022</a:t>
            </a:fld>
            <a:endParaRPr lang="tr-TR"/>
          </a:p>
        </p:txBody>
      </p:sp>
      <p:sp>
        <p:nvSpPr>
          <p:cNvPr id="6" name="Footer Placeholder 5"/>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E44777F-2FC0-4FBB-BE45-845A2A4EDC8D}" type="slidenum">
              <a:rPr lang="tr-TR" smtClean="0"/>
              <a:t>‹#›</a:t>
            </a:fld>
            <a:endParaRPr lang="tr-TR"/>
          </a:p>
        </p:txBody>
      </p:sp>
    </p:spTree>
    <p:extLst>
      <p:ext uri="{BB962C8B-B14F-4D97-AF65-F5344CB8AC3E}">
        <p14:creationId xmlns:p14="http://schemas.microsoft.com/office/powerpoint/2010/main" val="327671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5146A6D-3192-4ADD-9929-E7AA24D662E1}" type="datetimeFigureOut">
              <a:rPr lang="tr-TR" smtClean="0"/>
              <a:t>26.05.2022</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E44777F-2FC0-4FBB-BE45-845A2A4EDC8D}" type="slidenum">
              <a:rPr lang="tr-TR" smtClean="0"/>
              <a:t>‹#›</a:t>
            </a:fld>
            <a:endParaRPr lang="tr-TR"/>
          </a:p>
        </p:txBody>
      </p:sp>
    </p:spTree>
    <p:extLst>
      <p:ext uri="{BB962C8B-B14F-4D97-AF65-F5344CB8AC3E}">
        <p14:creationId xmlns:p14="http://schemas.microsoft.com/office/powerpoint/2010/main" val="16389270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5146A6D-3192-4ADD-9929-E7AA24D662E1}" type="datetimeFigureOut">
              <a:rPr lang="tr-TR" smtClean="0"/>
              <a:t>26.05.2022</a:t>
            </a:fld>
            <a:endParaRPr lang="tr-TR"/>
          </a:p>
        </p:txBody>
      </p:sp>
      <p:sp>
        <p:nvSpPr>
          <p:cNvPr id="5" name="Footer Placeholder 4"/>
          <p:cNvSpPr>
            <a:spLocks noGrp="1"/>
          </p:cNvSpPr>
          <p:nvPr>
            <p:ph type="ftr" sz="quarter" idx="11"/>
          </p:nvPr>
        </p:nvSpPr>
        <p:spPr/>
        <p:txBody>
          <a:bodyPr/>
          <a:lstStyle/>
          <a:p>
            <a:endParaRPr lang="tr-T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E44777F-2FC0-4FBB-BE45-845A2A4EDC8D}" type="slidenum">
              <a:rPr lang="tr-TR" smtClean="0"/>
              <a:t>‹#›</a:t>
            </a:fld>
            <a:endParaRPr lang="tr-TR"/>
          </a:p>
        </p:txBody>
      </p:sp>
    </p:spTree>
    <p:extLst>
      <p:ext uri="{BB962C8B-B14F-4D97-AF65-F5344CB8AC3E}">
        <p14:creationId xmlns:p14="http://schemas.microsoft.com/office/powerpoint/2010/main" val="738560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5146A6D-3192-4ADD-9929-E7AA24D662E1}" type="datetimeFigureOut">
              <a:rPr lang="tr-TR" smtClean="0"/>
              <a:t>26.05.2022</a:t>
            </a:fld>
            <a:endParaRPr lang="tr-TR"/>
          </a:p>
        </p:txBody>
      </p:sp>
      <p:sp>
        <p:nvSpPr>
          <p:cNvPr id="5" name="Footer Placeholder 4"/>
          <p:cNvSpPr>
            <a:spLocks noGrp="1"/>
          </p:cNvSpPr>
          <p:nvPr>
            <p:ph type="ftr" sz="quarter" idx="11"/>
          </p:nvPr>
        </p:nvSpPr>
        <p:spPr/>
        <p:txBody>
          <a:bodyPr/>
          <a:lstStyle/>
          <a:p>
            <a:endParaRPr lang="tr-T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E44777F-2FC0-4FBB-BE45-845A2A4EDC8D}" type="slidenum">
              <a:rPr lang="tr-TR" smtClean="0"/>
              <a:t>‹#›</a:t>
            </a:fld>
            <a:endParaRPr lang="tr-TR"/>
          </a:p>
        </p:txBody>
      </p:sp>
    </p:spTree>
    <p:extLst>
      <p:ext uri="{BB962C8B-B14F-4D97-AF65-F5344CB8AC3E}">
        <p14:creationId xmlns:p14="http://schemas.microsoft.com/office/powerpoint/2010/main" val="1507917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5146A6D-3192-4ADD-9929-E7AA24D662E1}" type="datetimeFigureOut">
              <a:rPr lang="tr-TR" smtClean="0"/>
              <a:t>26.05.2022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E44777F-2FC0-4FBB-BE45-845A2A4EDC8D}" type="slidenum">
              <a:rPr lang="tr-TR" smtClean="0"/>
              <a:t>‹#›</a:t>
            </a:fld>
            <a:endParaRPr lang="tr-TR"/>
          </a:p>
        </p:txBody>
      </p:sp>
    </p:spTree>
    <p:extLst>
      <p:ext uri="{BB962C8B-B14F-4D97-AF65-F5344CB8AC3E}">
        <p14:creationId xmlns:p14="http://schemas.microsoft.com/office/powerpoint/2010/main" val="8523587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5146A6D-3192-4ADD-9929-E7AA24D662E1}" type="datetimeFigureOut">
              <a:rPr lang="tr-TR" smtClean="0"/>
              <a:t>26.05.2022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E44777F-2FC0-4FBB-BE45-845A2A4EDC8D}" type="slidenum">
              <a:rPr lang="tr-TR" smtClean="0"/>
              <a:t>‹#›</a:t>
            </a:fld>
            <a:endParaRPr lang="tr-TR"/>
          </a:p>
        </p:txBody>
      </p:sp>
    </p:spTree>
    <p:extLst>
      <p:ext uri="{BB962C8B-B14F-4D97-AF65-F5344CB8AC3E}">
        <p14:creationId xmlns:p14="http://schemas.microsoft.com/office/powerpoint/2010/main" val="36316688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5146A6D-3192-4ADD-9929-E7AA24D662E1}" type="datetimeFigureOut">
              <a:rPr lang="tr-TR" smtClean="0"/>
              <a:t>26.05.2022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E44777F-2FC0-4FBB-BE45-845A2A4EDC8D}" type="slidenum">
              <a:rPr lang="tr-TR" smtClean="0"/>
              <a:t>‹#›</a:t>
            </a:fld>
            <a:endParaRPr lang="tr-TR"/>
          </a:p>
        </p:txBody>
      </p:sp>
    </p:spTree>
    <p:extLst>
      <p:ext uri="{BB962C8B-B14F-4D97-AF65-F5344CB8AC3E}">
        <p14:creationId xmlns:p14="http://schemas.microsoft.com/office/powerpoint/2010/main" val="31587615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5146A6D-3192-4ADD-9929-E7AA24D662E1}" type="datetimeFigureOut">
              <a:rPr lang="tr-TR" smtClean="0"/>
              <a:t>26.05.2022</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E44777F-2FC0-4FBB-BE45-845A2A4EDC8D}" type="slidenum">
              <a:rPr lang="tr-TR" smtClean="0"/>
              <a:t>‹#›</a:t>
            </a:fld>
            <a:endParaRPr lang="tr-TR"/>
          </a:p>
        </p:txBody>
      </p:sp>
    </p:spTree>
    <p:extLst>
      <p:ext uri="{BB962C8B-B14F-4D97-AF65-F5344CB8AC3E}">
        <p14:creationId xmlns:p14="http://schemas.microsoft.com/office/powerpoint/2010/main" val="16379763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pic>
        <p:nvPicPr>
          <p:cNvPr id="7" name="Resim 6">
            <a:extLst>
              <a:ext uri="{FF2B5EF4-FFF2-40B4-BE49-F238E27FC236}">
                <a16:creationId xmlns:a16="http://schemas.microsoft.com/office/drawing/2014/main" xmlns="" id="{D6910E31-D249-1546-8ADD-049D641CEE4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12241" y="5914737"/>
            <a:ext cx="2761265" cy="470215"/>
          </a:xfrm>
          <a:prstGeom prst="rect">
            <a:avLst/>
          </a:prstGeom>
        </p:spPr>
      </p:pic>
      <p:sp>
        <p:nvSpPr>
          <p:cNvPr id="8" name="Rectangle 13">
            <a:extLst>
              <a:ext uri="{FF2B5EF4-FFF2-40B4-BE49-F238E27FC236}">
                <a16:creationId xmlns:a16="http://schemas.microsoft.com/office/drawing/2014/main" xmlns="" id="{FF1AEC66-2979-C447-9F24-02CC71CA98A1}"/>
              </a:ext>
            </a:extLst>
          </p:cNvPr>
          <p:cNvSpPr>
            <a:spLocks noChangeArrowheads="1"/>
          </p:cNvSpPr>
          <p:nvPr userDrawn="1"/>
        </p:nvSpPr>
        <p:spPr bwMode="auto">
          <a:xfrm>
            <a:off x="12011025" y="5785083"/>
            <a:ext cx="190807" cy="602840"/>
          </a:xfrm>
          <a:prstGeom prst="rect">
            <a:avLst/>
          </a:prstGeom>
          <a:solidFill>
            <a:srgbClr val="DADADA"/>
          </a:solidFill>
          <a:ln>
            <a:noFill/>
          </a:ln>
        </p:spPr>
        <p:txBody>
          <a:bodyPr vert="horz" wrap="square" lIns="91440" tIns="45720" rIns="91440" bIns="45720" numCol="1" anchor="t" anchorCtr="0" compatLnSpc="1">
            <a:prstTxWarp prst="textNoShape">
              <a:avLst/>
            </a:prstTxWarp>
          </a:bodyPr>
          <a:lstStyle/>
          <a:p>
            <a:endParaRPr lang="tr-TR">
              <a:solidFill>
                <a:srgbClr val="B2B2B2"/>
              </a:solidFill>
            </a:endParaRPr>
          </a:p>
        </p:txBody>
      </p:sp>
      <p:sp>
        <p:nvSpPr>
          <p:cNvPr id="9" name="Metin kutusu 8">
            <a:extLst>
              <a:ext uri="{FF2B5EF4-FFF2-40B4-BE49-F238E27FC236}">
                <a16:creationId xmlns:a16="http://schemas.microsoft.com/office/drawing/2014/main" xmlns="" id="{1C513BB0-6B18-544B-AAD1-52C46BE04623}"/>
              </a:ext>
            </a:extLst>
          </p:cNvPr>
          <p:cNvSpPr txBox="1"/>
          <p:nvPr userDrawn="1"/>
        </p:nvSpPr>
        <p:spPr>
          <a:xfrm>
            <a:off x="11441210" y="5855671"/>
            <a:ext cx="550151" cy="461665"/>
          </a:xfrm>
          <a:prstGeom prst="rect">
            <a:avLst/>
          </a:prstGeom>
          <a:noFill/>
        </p:spPr>
        <p:txBody>
          <a:bodyPr wrap="none" rtlCol="0">
            <a:spAutoFit/>
          </a:bodyPr>
          <a:lstStyle/>
          <a:p>
            <a:pPr algn="r"/>
            <a:fld id="{D0F2F3F1-5144-AF4A-8EAB-513566FC3542}" type="slidenum">
              <a:rPr lang="tr-TR" sz="2400" b="1" smtClean="0">
                <a:solidFill>
                  <a:srgbClr val="DADADA"/>
                </a:solidFill>
              </a:rPr>
              <a:t>‹#›</a:t>
            </a:fld>
            <a:endParaRPr lang="tr-TR" sz="2400" b="1" dirty="0">
              <a:solidFill>
                <a:srgbClr val="DADADA"/>
              </a:solidFill>
            </a:endParaRPr>
          </a:p>
        </p:txBody>
      </p:sp>
      <p:sp>
        <p:nvSpPr>
          <p:cNvPr id="10" name="Rectangle 9">
            <a:extLst>
              <a:ext uri="{FF2B5EF4-FFF2-40B4-BE49-F238E27FC236}">
                <a16:creationId xmlns:a16="http://schemas.microsoft.com/office/drawing/2014/main" xmlns="" id="{013B4713-4E22-E24B-A722-0BEC57B28D7C}"/>
              </a:ext>
            </a:extLst>
          </p:cNvPr>
          <p:cNvSpPr>
            <a:spLocks noChangeArrowheads="1"/>
          </p:cNvSpPr>
          <p:nvPr userDrawn="1"/>
        </p:nvSpPr>
        <p:spPr bwMode="auto">
          <a:xfrm>
            <a:off x="-1587" y="-12357"/>
            <a:ext cx="12203112" cy="173038"/>
          </a:xfrm>
          <a:prstGeom prst="rect">
            <a:avLst/>
          </a:prstGeom>
          <a:solidFill>
            <a:srgbClr val="11A74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1" name="Rectangle 9">
            <a:extLst>
              <a:ext uri="{FF2B5EF4-FFF2-40B4-BE49-F238E27FC236}">
                <a16:creationId xmlns:a16="http://schemas.microsoft.com/office/drawing/2014/main" xmlns="" id="{86820839-C72F-4549-823C-DAAE3BC6706D}"/>
              </a:ext>
            </a:extLst>
          </p:cNvPr>
          <p:cNvSpPr>
            <a:spLocks noChangeArrowheads="1"/>
          </p:cNvSpPr>
          <p:nvPr userDrawn="1"/>
        </p:nvSpPr>
        <p:spPr bwMode="auto">
          <a:xfrm>
            <a:off x="-11112" y="6697319"/>
            <a:ext cx="12203112" cy="173038"/>
          </a:xfrm>
          <a:prstGeom prst="rect">
            <a:avLst/>
          </a:prstGeom>
          <a:solidFill>
            <a:srgbClr val="DADADA"/>
          </a:solidFill>
          <a:ln>
            <a:noFill/>
          </a:ln>
        </p:spPr>
        <p:txBody>
          <a:bodyPr vert="horz" wrap="square" lIns="91440" tIns="45720" rIns="91440" bIns="45720" numCol="1" anchor="t" anchorCtr="0" compatLnSpc="1">
            <a:prstTxWarp prst="textNoShape">
              <a:avLst/>
            </a:prstTxWarp>
          </a:bodyPr>
          <a:lstStyle/>
          <a:p>
            <a:endParaRPr lang="tr-TR"/>
          </a:p>
        </p:txBody>
      </p:sp>
    </p:spTree>
    <p:extLst>
      <p:ext uri="{BB962C8B-B14F-4D97-AF65-F5344CB8AC3E}">
        <p14:creationId xmlns:p14="http://schemas.microsoft.com/office/powerpoint/2010/main" val="1957957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50"/>
                                        <p:tgtEl>
                                          <p:spTgt spid="10"/>
                                        </p:tgtEl>
                                      </p:cBhvr>
                                    </p:animEffect>
                                  </p:childTnLst>
                                </p:cTn>
                              </p:par>
                            </p:childTnLst>
                          </p:cTn>
                        </p:par>
                        <p:par>
                          <p:cTn id="8" fill="hold">
                            <p:stCondLst>
                              <p:cond delay="25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5146A6D-3192-4ADD-9929-E7AA24D662E1}" type="datetimeFigureOut">
              <a:rPr lang="tr-TR" smtClean="0"/>
              <a:t>26.05.2022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E44777F-2FC0-4FBB-BE45-845A2A4EDC8D}" type="slidenum">
              <a:rPr lang="tr-TR" smtClean="0"/>
              <a:t>‹#›</a:t>
            </a:fld>
            <a:endParaRPr lang="tr-TR"/>
          </a:p>
        </p:txBody>
      </p:sp>
    </p:spTree>
    <p:extLst>
      <p:ext uri="{BB962C8B-B14F-4D97-AF65-F5344CB8AC3E}">
        <p14:creationId xmlns:p14="http://schemas.microsoft.com/office/powerpoint/2010/main" val="1379420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5146A6D-3192-4ADD-9929-E7AA24D662E1}" type="datetimeFigureOut">
              <a:rPr lang="tr-TR" smtClean="0"/>
              <a:t>26.05.2022</a:t>
            </a:fld>
            <a:endParaRPr lang="tr-TR"/>
          </a:p>
        </p:txBody>
      </p:sp>
      <p:sp>
        <p:nvSpPr>
          <p:cNvPr id="5" name="Footer Placeholder 4"/>
          <p:cNvSpPr>
            <a:spLocks noGrp="1"/>
          </p:cNvSpPr>
          <p:nvPr>
            <p:ph type="ftr" sz="quarter" idx="11"/>
          </p:nvPr>
        </p:nvSpPr>
        <p:spPr/>
        <p:txBody>
          <a:bodyPr/>
          <a:lstStyle/>
          <a:p>
            <a:endParaRPr lang="tr-T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E44777F-2FC0-4FBB-BE45-845A2A4EDC8D}" type="slidenum">
              <a:rPr lang="tr-TR" smtClean="0"/>
              <a:t>‹#›</a:t>
            </a:fld>
            <a:endParaRPr lang="tr-TR"/>
          </a:p>
        </p:txBody>
      </p:sp>
    </p:spTree>
    <p:extLst>
      <p:ext uri="{BB962C8B-B14F-4D97-AF65-F5344CB8AC3E}">
        <p14:creationId xmlns:p14="http://schemas.microsoft.com/office/powerpoint/2010/main" val="217396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5146A6D-3192-4ADD-9929-E7AA24D662E1}" type="datetimeFigureOut">
              <a:rPr lang="tr-TR" smtClean="0"/>
              <a:t>26.05.2022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E44777F-2FC0-4FBB-BE45-845A2A4EDC8D}" type="slidenum">
              <a:rPr lang="tr-TR" smtClean="0"/>
              <a:t>‹#›</a:t>
            </a:fld>
            <a:endParaRPr lang="tr-TR"/>
          </a:p>
        </p:txBody>
      </p:sp>
    </p:spTree>
    <p:extLst>
      <p:ext uri="{BB962C8B-B14F-4D97-AF65-F5344CB8AC3E}">
        <p14:creationId xmlns:p14="http://schemas.microsoft.com/office/powerpoint/2010/main" val="3551315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5146A6D-3192-4ADD-9929-E7AA24D662E1}" type="datetimeFigureOut">
              <a:rPr lang="tr-TR" smtClean="0"/>
              <a:t>26.05.2022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E44777F-2FC0-4FBB-BE45-845A2A4EDC8D}" type="slidenum">
              <a:rPr lang="tr-TR" smtClean="0"/>
              <a:t>‹#›</a:t>
            </a:fld>
            <a:endParaRPr lang="tr-TR"/>
          </a:p>
        </p:txBody>
      </p:sp>
    </p:spTree>
    <p:extLst>
      <p:ext uri="{BB962C8B-B14F-4D97-AF65-F5344CB8AC3E}">
        <p14:creationId xmlns:p14="http://schemas.microsoft.com/office/powerpoint/2010/main" val="377881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5146A6D-3192-4ADD-9929-E7AA24D662E1}" type="datetimeFigureOut">
              <a:rPr lang="tr-TR" smtClean="0"/>
              <a:t>26.05.2022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E44777F-2FC0-4FBB-BE45-845A2A4EDC8D}" type="slidenum">
              <a:rPr lang="tr-TR" smtClean="0"/>
              <a:t>‹#›</a:t>
            </a:fld>
            <a:endParaRPr lang="tr-TR"/>
          </a:p>
        </p:txBody>
      </p:sp>
    </p:spTree>
    <p:extLst>
      <p:ext uri="{BB962C8B-B14F-4D97-AF65-F5344CB8AC3E}">
        <p14:creationId xmlns:p14="http://schemas.microsoft.com/office/powerpoint/2010/main" val="4236436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146A6D-3192-4ADD-9929-E7AA24D662E1}" type="datetimeFigureOut">
              <a:rPr lang="tr-TR" smtClean="0"/>
              <a:t>26.05.2022</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E44777F-2FC0-4FBB-BE45-845A2A4EDC8D}" type="slidenum">
              <a:rPr lang="tr-TR" smtClean="0"/>
              <a:t>‹#›</a:t>
            </a:fld>
            <a:endParaRPr lang="tr-TR"/>
          </a:p>
        </p:txBody>
      </p:sp>
    </p:spTree>
    <p:extLst>
      <p:ext uri="{BB962C8B-B14F-4D97-AF65-F5344CB8AC3E}">
        <p14:creationId xmlns:p14="http://schemas.microsoft.com/office/powerpoint/2010/main" val="1596833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5146A6D-3192-4ADD-9929-E7AA24D662E1}" type="datetimeFigureOut">
              <a:rPr lang="tr-TR" smtClean="0"/>
              <a:t>26.05.2022</a:t>
            </a:fld>
            <a:endParaRPr lang="tr-TR"/>
          </a:p>
        </p:txBody>
      </p:sp>
      <p:sp>
        <p:nvSpPr>
          <p:cNvPr id="6" name="Footer Placeholder 5"/>
          <p:cNvSpPr>
            <a:spLocks noGrp="1"/>
          </p:cNvSpPr>
          <p:nvPr>
            <p:ph type="ftr" sz="quarter" idx="11"/>
          </p:nvPr>
        </p:nvSpPr>
        <p:spPr/>
        <p:txBody>
          <a:bodyPr/>
          <a:lstStyle/>
          <a:p>
            <a:endParaRPr lang="tr-T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E44777F-2FC0-4FBB-BE45-845A2A4EDC8D}" type="slidenum">
              <a:rPr lang="tr-TR" smtClean="0"/>
              <a:t>‹#›</a:t>
            </a:fld>
            <a:endParaRPr lang="tr-TR"/>
          </a:p>
        </p:txBody>
      </p:sp>
    </p:spTree>
    <p:extLst>
      <p:ext uri="{BB962C8B-B14F-4D97-AF65-F5344CB8AC3E}">
        <p14:creationId xmlns:p14="http://schemas.microsoft.com/office/powerpoint/2010/main" val="1643940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5146A6D-3192-4ADD-9929-E7AA24D662E1}" type="datetimeFigureOut">
              <a:rPr lang="tr-TR" smtClean="0"/>
              <a:t>26.05.2022</a:t>
            </a:fld>
            <a:endParaRPr lang="tr-TR"/>
          </a:p>
        </p:txBody>
      </p:sp>
      <p:sp>
        <p:nvSpPr>
          <p:cNvPr id="6" name="Footer Placeholder 5"/>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E44777F-2FC0-4FBB-BE45-845A2A4EDC8D}" type="slidenum">
              <a:rPr lang="tr-TR" smtClean="0"/>
              <a:t>‹#›</a:t>
            </a:fld>
            <a:endParaRPr lang="tr-TR"/>
          </a:p>
        </p:txBody>
      </p:sp>
    </p:spTree>
    <p:extLst>
      <p:ext uri="{BB962C8B-B14F-4D97-AF65-F5344CB8AC3E}">
        <p14:creationId xmlns:p14="http://schemas.microsoft.com/office/powerpoint/2010/main" val="4113502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20">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05146A6D-3192-4ADD-9929-E7AA24D662E1}" type="datetimeFigureOut">
              <a:rPr lang="tr-TR" smtClean="0"/>
              <a:t>26.05.2022</a:t>
            </a:fld>
            <a:endParaRPr lang="tr-TR"/>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tr-T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4E44777F-2FC0-4FBB-BE45-845A2A4EDC8D}" type="slidenum">
              <a:rPr lang="tr-TR" smtClean="0"/>
              <a:t>‹#›</a:t>
            </a:fld>
            <a:endParaRPr lang="tr-TR"/>
          </a:p>
        </p:txBody>
      </p:sp>
    </p:spTree>
    <p:extLst>
      <p:ext uri="{BB962C8B-B14F-4D97-AF65-F5344CB8AC3E}">
        <p14:creationId xmlns:p14="http://schemas.microsoft.com/office/powerpoint/2010/main" val="1966252627"/>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 id="2147483698" r:id="rId18"/>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54955" y="2099732"/>
            <a:ext cx="8825658" cy="2677648"/>
          </a:xfrm>
        </p:spPr>
        <p:txBody>
          <a:bodyPr/>
          <a:lstStyle/>
          <a:p>
            <a:r>
              <a:rPr lang="tr-TR" dirty="0" smtClean="0"/>
              <a:t>SİBER ZORBALIK </a:t>
            </a:r>
            <a:endParaRPr lang="tr-TR" dirty="0"/>
          </a:p>
        </p:txBody>
      </p:sp>
      <p:sp>
        <p:nvSpPr>
          <p:cNvPr id="3" name="Alt Başlık 2"/>
          <p:cNvSpPr>
            <a:spLocks noGrp="1"/>
          </p:cNvSpPr>
          <p:nvPr>
            <p:ph type="subTitle" idx="1"/>
          </p:nvPr>
        </p:nvSpPr>
        <p:spPr/>
        <p:txBody>
          <a:bodyPr/>
          <a:lstStyle/>
          <a:p>
            <a:r>
              <a:rPr lang="tr-TR" b="1" dirty="0" smtClean="0">
                <a:solidFill>
                  <a:schemeClr val="tx1"/>
                </a:solidFill>
              </a:rPr>
              <a:t>ÖĞRETMEN - VELİ</a:t>
            </a:r>
            <a:endParaRPr lang="tr-TR" b="1" dirty="0">
              <a:solidFill>
                <a:schemeClr val="tx1"/>
              </a:solidFill>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733" y="825088"/>
            <a:ext cx="1581150" cy="2549289"/>
          </a:xfrm>
          <a:prstGeom prst="rect">
            <a:avLst/>
          </a:prstGeom>
        </p:spPr>
      </p:pic>
      <p:sp>
        <p:nvSpPr>
          <p:cNvPr id="5" name="Metin kutusu 4"/>
          <p:cNvSpPr txBox="1"/>
          <p:nvPr/>
        </p:nvSpPr>
        <p:spPr>
          <a:xfrm>
            <a:off x="3452884" y="1238314"/>
            <a:ext cx="6527729" cy="400110"/>
          </a:xfrm>
          <a:prstGeom prst="rect">
            <a:avLst/>
          </a:prstGeom>
          <a:noFill/>
        </p:spPr>
        <p:txBody>
          <a:bodyPr wrap="square" rtlCol="0">
            <a:spAutoFit/>
          </a:bodyPr>
          <a:lstStyle/>
          <a:p>
            <a:r>
              <a:rPr lang="tr-TR" sz="2000" b="1" dirty="0" smtClean="0"/>
              <a:t>YAKUTİYE REHBERLİK VE ARAŞTIRMA MERKEZİ</a:t>
            </a:r>
            <a:endParaRPr lang="tr-TR" sz="2000" b="1" dirty="0"/>
          </a:p>
        </p:txBody>
      </p:sp>
      <p:sp>
        <p:nvSpPr>
          <p:cNvPr id="6" name="Metin kutusu 5"/>
          <p:cNvSpPr txBox="1"/>
          <p:nvPr/>
        </p:nvSpPr>
        <p:spPr>
          <a:xfrm>
            <a:off x="7410734" y="5208090"/>
            <a:ext cx="3589362" cy="646331"/>
          </a:xfrm>
          <a:prstGeom prst="rect">
            <a:avLst/>
          </a:prstGeom>
          <a:noFill/>
        </p:spPr>
        <p:txBody>
          <a:bodyPr wrap="square" rtlCol="0">
            <a:spAutoFit/>
          </a:bodyPr>
          <a:lstStyle/>
          <a:p>
            <a:r>
              <a:rPr lang="tr-TR" dirty="0" smtClean="0"/>
              <a:t>İBRAHİM ÇELİK </a:t>
            </a:r>
          </a:p>
          <a:p>
            <a:r>
              <a:rPr lang="tr-TR" dirty="0" smtClean="0"/>
              <a:t>PSİKOLOJİK DANIŞMAN</a:t>
            </a:r>
            <a:endParaRPr lang="tr-TR" dirty="0"/>
          </a:p>
        </p:txBody>
      </p:sp>
    </p:spTree>
    <p:extLst>
      <p:ext uri="{BB962C8B-B14F-4D97-AF65-F5344CB8AC3E}">
        <p14:creationId xmlns:p14="http://schemas.microsoft.com/office/powerpoint/2010/main" val="3568728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45770" y="973668"/>
            <a:ext cx="8761413" cy="706964"/>
          </a:xfrm>
        </p:spPr>
        <p:txBody>
          <a:bodyPr/>
          <a:lstStyle/>
          <a:p>
            <a:r>
              <a:rPr lang="tr-TR" b="1" dirty="0"/>
              <a:t>Siber Zorbanın Özellikleri</a:t>
            </a:r>
            <a:br>
              <a:rPr lang="tr-TR" b="1" dirty="0"/>
            </a:br>
            <a:endParaRPr lang="tr-TR" dirty="0"/>
          </a:p>
        </p:txBody>
      </p:sp>
      <p:sp>
        <p:nvSpPr>
          <p:cNvPr id="3" name="İçerik Yer Tutucusu 2"/>
          <p:cNvSpPr>
            <a:spLocks noGrp="1"/>
          </p:cNvSpPr>
          <p:nvPr>
            <p:ph idx="1"/>
          </p:nvPr>
        </p:nvSpPr>
        <p:spPr/>
        <p:txBody>
          <a:bodyPr/>
          <a:lstStyle/>
          <a:p>
            <a:pPr>
              <a:buClr>
                <a:srgbClr val="47B167"/>
              </a:buClr>
            </a:pPr>
            <a:r>
              <a:rPr lang="tr-TR" dirty="0"/>
              <a:t>Yüz yüze iletişimde çoğunlukla zorlanır. </a:t>
            </a:r>
          </a:p>
          <a:p>
            <a:pPr>
              <a:buClr>
                <a:srgbClr val="47B167"/>
              </a:buClr>
            </a:pPr>
            <a:r>
              <a:rPr lang="tr-TR" dirty="0"/>
              <a:t>Okul başarısı genelde düşüktür. </a:t>
            </a:r>
          </a:p>
          <a:p>
            <a:pPr>
              <a:buClr>
                <a:srgbClr val="47B167"/>
              </a:buClr>
            </a:pPr>
            <a:r>
              <a:rPr lang="tr-TR" dirty="0"/>
              <a:t>Problem çözme becerileri düşüktür.</a:t>
            </a:r>
          </a:p>
          <a:p>
            <a:pPr>
              <a:buClr>
                <a:srgbClr val="47B167"/>
              </a:buClr>
            </a:pPr>
            <a:r>
              <a:rPr lang="tr-TR" dirty="0"/>
              <a:t>Öfke, üzüntü, hayal kırıklığı gibi duygularını anlamakta ve düzenlemekte zorlanır.</a:t>
            </a:r>
          </a:p>
          <a:p>
            <a:pPr>
              <a:buClr>
                <a:srgbClr val="47B167"/>
              </a:buClr>
            </a:pPr>
            <a:r>
              <a:rPr lang="tr-TR" dirty="0"/>
              <a:t>Birine çevrimiçi ortamda söylediklerini o kişinin yüzüne söylemesi pek olası değildir.</a:t>
            </a:r>
          </a:p>
          <a:p>
            <a:endParaRPr lang="tr-TR" dirty="0"/>
          </a:p>
        </p:txBody>
      </p:sp>
    </p:spTree>
    <p:extLst>
      <p:ext uri="{BB962C8B-B14F-4D97-AF65-F5344CB8AC3E}">
        <p14:creationId xmlns:p14="http://schemas.microsoft.com/office/powerpoint/2010/main" val="2552184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ARAŞTIRMA VERİLERİ</a:t>
            </a:r>
            <a:endParaRPr lang="tr-TR" dirty="0"/>
          </a:p>
        </p:txBody>
      </p:sp>
      <p:sp>
        <p:nvSpPr>
          <p:cNvPr id="3" name="İçerik Yer Tutucusu 2"/>
          <p:cNvSpPr>
            <a:spLocks noGrp="1"/>
          </p:cNvSpPr>
          <p:nvPr>
            <p:ph idx="1"/>
          </p:nvPr>
        </p:nvSpPr>
        <p:spPr/>
        <p:txBody>
          <a:bodyPr/>
          <a:lstStyle/>
          <a:p>
            <a:r>
              <a:rPr lang="tr-TR" dirty="0" smtClean="0"/>
              <a:t>Öğrencilerin %43 ü gençlerin %81 i eğlenceli olduğu için siber zorbalık yaptığını söylemiştir.</a:t>
            </a:r>
          </a:p>
          <a:p>
            <a:r>
              <a:rPr lang="tr-TR" dirty="0" smtClean="0"/>
              <a:t>Mağdurların %30 </a:t>
            </a:r>
            <a:r>
              <a:rPr lang="tr-TR" dirty="0" smtClean="0"/>
              <a:t>u intikam almak istemiştir.</a:t>
            </a:r>
          </a:p>
          <a:p>
            <a:r>
              <a:rPr lang="tr-TR" smtClean="0"/>
              <a:t>Mağdurların sadece </a:t>
            </a:r>
            <a:r>
              <a:rPr lang="tr-TR" dirty="0" smtClean="0"/>
              <a:t>%11 i ailesi ile paylaşmıştır</a:t>
            </a:r>
          </a:p>
          <a:p>
            <a:endParaRPr lang="tr-TR" dirty="0"/>
          </a:p>
        </p:txBody>
      </p:sp>
    </p:spTree>
    <p:extLst>
      <p:ext uri="{BB962C8B-B14F-4D97-AF65-F5344CB8AC3E}">
        <p14:creationId xmlns:p14="http://schemas.microsoft.com/office/powerpoint/2010/main" val="40514185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Siber Zorbalığa Uğrayanların Özellikleri</a:t>
            </a:r>
            <a:endParaRPr lang="tr-TR" dirty="0"/>
          </a:p>
        </p:txBody>
      </p:sp>
      <p:sp>
        <p:nvSpPr>
          <p:cNvPr id="3" name="İçerik Yer Tutucusu 2"/>
          <p:cNvSpPr>
            <a:spLocks noGrp="1"/>
          </p:cNvSpPr>
          <p:nvPr>
            <p:ph idx="1"/>
          </p:nvPr>
        </p:nvSpPr>
        <p:spPr/>
        <p:txBody>
          <a:bodyPr/>
          <a:lstStyle/>
          <a:p>
            <a:r>
              <a:rPr lang="tr-TR" dirty="0"/>
              <a:t>Yalnız ve depresif olma </a:t>
            </a:r>
            <a:endParaRPr lang="tr-TR" dirty="0" smtClean="0"/>
          </a:p>
          <a:p>
            <a:r>
              <a:rPr lang="tr-TR" dirty="0"/>
              <a:t>Özgüven problemi yaşama </a:t>
            </a:r>
            <a:endParaRPr lang="tr-TR" dirty="0" smtClean="0"/>
          </a:p>
          <a:p>
            <a:r>
              <a:rPr lang="tr-TR" dirty="0"/>
              <a:t>Okul fobisi </a:t>
            </a:r>
            <a:r>
              <a:rPr lang="tr-TR" dirty="0" smtClean="0"/>
              <a:t>olma</a:t>
            </a:r>
          </a:p>
          <a:p>
            <a:r>
              <a:rPr lang="tr-TR" dirty="0"/>
              <a:t>Koruyucu bir tutum içerisinde yetiştirilme </a:t>
            </a:r>
            <a:endParaRPr lang="tr-TR" dirty="0" smtClean="0"/>
          </a:p>
          <a:p>
            <a:r>
              <a:rPr lang="tr-TR" dirty="0"/>
              <a:t>Anne ve babalarına düşkün </a:t>
            </a:r>
            <a:r>
              <a:rPr lang="tr-TR" dirty="0" smtClean="0"/>
              <a:t>olma</a:t>
            </a:r>
          </a:p>
          <a:p>
            <a:r>
              <a:rPr lang="tr-TR" dirty="0"/>
              <a:t>Sosyal </a:t>
            </a:r>
            <a:r>
              <a:rPr lang="tr-TR" dirty="0" err="1"/>
              <a:t>anksiyeteye</a:t>
            </a:r>
            <a:r>
              <a:rPr lang="tr-TR" dirty="0"/>
              <a:t> (kaygıya) sahip olma </a:t>
            </a:r>
            <a:endParaRPr lang="tr-TR" dirty="0" smtClean="0"/>
          </a:p>
          <a:p>
            <a:r>
              <a:rPr lang="tr-TR" dirty="0"/>
              <a:t>Bilgisayar özellikleri ve kullanımı konusunda yetersiz olma</a:t>
            </a:r>
          </a:p>
        </p:txBody>
      </p:sp>
    </p:spTree>
    <p:extLst>
      <p:ext uri="{BB962C8B-B14F-4D97-AF65-F5344CB8AC3E}">
        <p14:creationId xmlns:p14="http://schemas.microsoft.com/office/powerpoint/2010/main" val="9686216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Siber Zorbalığa Uğramanın Kişiye Etkileri</a:t>
            </a:r>
            <a:br>
              <a:rPr lang="tr-TR" b="1" dirty="0"/>
            </a:br>
            <a:endParaRPr lang="tr-TR" dirty="0"/>
          </a:p>
        </p:txBody>
      </p:sp>
      <p:sp>
        <p:nvSpPr>
          <p:cNvPr id="3" name="İçerik Yer Tutucusu 2"/>
          <p:cNvSpPr>
            <a:spLocks noGrp="1"/>
          </p:cNvSpPr>
          <p:nvPr>
            <p:ph idx="1"/>
          </p:nvPr>
        </p:nvSpPr>
        <p:spPr/>
        <p:txBody>
          <a:bodyPr/>
          <a:lstStyle/>
          <a:p>
            <a:r>
              <a:rPr lang="tr-TR" spc="-6" dirty="0" smtClean="0">
                <a:solidFill>
                  <a:schemeClr val="tx1"/>
                </a:solidFill>
                <a:latin typeface="Calibri"/>
                <a:cs typeface="Calibri"/>
              </a:rPr>
              <a:t>Sevdiği </a:t>
            </a:r>
            <a:r>
              <a:rPr lang="tr-TR" spc="-6" dirty="0">
                <a:solidFill>
                  <a:schemeClr val="tx1"/>
                </a:solidFill>
                <a:latin typeface="Calibri"/>
                <a:cs typeface="Calibri"/>
              </a:rPr>
              <a:t>şeylere </a:t>
            </a:r>
            <a:r>
              <a:rPr lang="tr-TR" spc="-15" dirty="0">
                <a:solidFill>
                  <a:schemeClr val="tx1"/>
                </a:solidFill>
                <a:latin typeface="Calibri"/>
                <a:cs typeface="Calibri"/>
              </a:rPr>
              <a:t>karşı  </a:t>
            </a:r>
            <a:r>
              <a:rPr lang="tr-TR" spc="-3" dirty="0">
                <a:solidFill>
                  <a:schemeClr val="tx1"/>
                </a:solidFill>
                <a:latin typeface="Calibri"/>
                <a:cs typeface="Calibri"/>
              </a:rPr>
              <a:t>ilgisini</a:t>
            </a:r>
            <a:r>
              <a:rPr lang="tr-TR" spc="-12" dirty="0">
                <a:solidFill>
                  <a:schemeClr val="tx1"/>
                </a:solidFill>
                <a:latin typeface="Calibri"/>
                <a:cs typeface="Calibri"/>
              </a:rPr>
              <a:t> </a:t>
            </a:r>
            <a:r>
              <a:rPr lang="tr-TR" spc="-9" dirty="0" smtClean="0">
                <a:solidFill>
                  <a:schemeClr val="tx1"/>
                </a:solidFill>
                <a:latin typeface="Calibri"/>
                <a:cs typeface="Calibri"/>
              </a:rPr>
              <a:t>kaybetmek</a:t>
            </a:r>
          </a:p>
          <a:p>
            <a:pPr marL="7701" marR="340012">
              <a:lnSpc>
                <a:spcPct val="109200"/>
              </a:lnSpc>
              <a:spcBef>
                <a:spcPts val="58"/>
              </a:spcBef>
            </a:pPr>
            <a:r>
              <a:rPr lang="tr-TR" spc="-3" dirty="0" smtClean="0">
                <a:solidFill>
                  <a:schemeClr val="tx1"/>
                </a:solidFill>
                <a:latin typeface="Calibri"/>
                <a:cs typeface="Calibri"/>
              </a:rPr>
              <a:t>üzgünlük</a:t>
            </a:r>
            <a:endParaRPr lang="tr-TR" spc="-3" dirty="0">
              <a:solidFill>
                <a:schemeClr val="tx1"/>
              </a:solidFill>
              <a:latin typeface="Calibri"/>
              <a:cs typeface="Calibri"/>
            </a:endParaRPr>
          </a:p>
          <a:p>
            <a:pPr marL="7701" marR="340012">
              <a:lnSpc>
                <a:spcPct val="109200"/>
              </a:lnSpc>
              <a:spcBef>
                <a:spcPts val="58"/>
              </a:spcBef>
            </a:pPr>
            <a:r>
              <a:rPr lang="tr-TR" spc="-3" dirty="0">
                <a:solidFill>
                  <a:schemeClr val="tx1"/>
                </a:solidFill>
                <a:latin typeface="Calibri"/>
                <a:cs typeface="Calibri"/>
              </a:rPr>
              <a:t>utanmış  </a:t>
            </a:r>
            <a:r>
              <a:rPr lang="tr-TR" spc="-3" dirty="0" smtClean="0">
                <a:solidFill>
                  <a:schemeClr val="tx1"/>
                </a:solidFill>
                <a:latin typeface="Calibri"/>
                <a:cs typeface="Calibri"/>
              </a:rPr>
              <a:t>se</a:t>
            </a:r>
            <a:r>
              <a:rPr lang="tr-TR" spc="-30" dirty="0" smtClean="0">
                <a:solidFill>
                  <a:schemeClr val="tx1"/>
                </a:solidFill>
                <a:latin typeface="Calibri"/>
                <a:cs typeface="Calibri"/>
              </a:rPr>
              <a:t>r</a:t>
            </a:r>
            <a:r>
              <a:rPr lang="tr-TR" spc="-3" dirty="0" smtClean="0">
                <a:solidFill>
                  <a:schemeClr val="tx1"/>
                </a:solidFill>
                <a:latin typeface="Calibri"/>
                <a:cs typeface="Calibri"/>
              </a:rPr>
              <a:t>semle</a:t>
            </a:r>
            <a:r>
              <a:rPr lang="tr-TR" dirty="0" smtClean="0">
                <a:solidFill>
                  <a:schemeClr val="tx1"/>
                </a:solidFill>
                <a:latin typeface="Calibri"/>
                <a:cs typeface="Calibri"/>
              </a:rPr>
              <a:t>miş hissetmek</a:t>
            </a:r>
            <a:endParaRPr lang="tr-TR" dirty="0">
              <a:solidFill>
                <a:schemeClr val="tx1"/>
              </a:solidFill>
              <a:latin typeface="Calibri"/>
              <a:cs typeface="Calibri"/>
            </a:endParaRPr>
          </a:p>
          <a:p>
            <a:pPr marL="7701">
              <a:spcBef>
                <a:spcPts val="185"/>
              </a:spcBef>
            </a:pPr>
            <a:r>
              <a:rPr lang="tr-TR" spc="-3" dirty="0" smtClean="0">
                <a:solidFill>
                  <a:schemeClr val="tx1"/>
                </a:solidFill>
                <a:latin typeface="Calibri"/>
                <a:cs typeface="Calibri"/>
              </a:rPr>
              <a:t>Kızgınlık</a:t>
            </a:r>
          </a:p>
          <a:p>
            <a:pPr marL="7701">
              <a:spcBef>
                <a:spcPts val="185"/>
              </a:spcBef>
            </a:pPr>
            <a:r>
              <a:rPr lang="tr-TR" spc="-6" dirty="0">
                <a:solidFill>
                  <a:schemeClr val="tx1"/>
                </a:solidFill>
                <a:latin typeface="Calibri"/>
                <a:cs typeface="Calibri"/>
              </a:rPr>
              <a:t>yorgunluk </a:t>
            </a:r>
            <a:endParaRPr lang="tr-TR" spc="-6" dirty="0" smtClean="0">
              <a:solidFill>
                <a:schemeClr val="tx1"/>
              </a:solidFill>
              <a:latin typeface="Calibri"/>
              <a:cs typeface="Calibri"/>
            </a:endParaRPr>
          </a:p>
          <a:p>
            <a:pPr marL="7701">
              <a:spcBef>
                <a:spcPts val="185"/>
              </a:spcBef>
            </a:pPr>
            <a:r>
              <a:rPr lang="tr-TR" spc="-6" dirty="0" smtClean="0">
                <a:solidFill>
                  <a:schemeClr val="tx1"/>
                </a:solidFill>
                <a:latin typeface="Calibri"/>
                <a:cs typeface="Calibri"/>
              </a:rPr>
              <a:t> </a:t>
            </a:r>
            <a:r>
              <a:rPr lang="tr-TR" spc="-3" dirty="0">
                <a:solidFill>
                  <a:schemeClr val="tx1"/>
                </a:solidFill>
                <a:latin typeface="Calibri"/>
                <a:cs typeface="Calibri"/>
              </a:rPr>
              <a:t>uy</a:t>
            </a:r>
            <a:r>
              <a:rPr lang="tr-TR" spc="-24" dirty="0">
                <a:solidFill>
                  <a:schemeClr val="tx1"/>
                </a:solidFill>
                <a:latin typeface="Calibri"/>
                <a:cs typeface="Calibri"/>
              </a:rPr>
              <a:t>k</a:t>
            </a:r>
            <a:r>
              <a:rPr lang="tr-TR" spc="-3" dirty="0">
                <a:solidFill>
                  <a:schemeClr val="tx1"/>
                </a:solidFill>
                <a:latin typeface="Calibri"/>
                <a:cs typeface="Calibri"/>
              </a:rPr>
              <a:t>usuzluk  </a:t>
            </a:r>
            <a:endParaRPr lang="tr-TR" spc="-3" dirty="0" smtClean="0">
              <a:solidFill>
                <a:schemeClr val="tx1"/>
              </a:solidFill>
              <a:latin typeface="Calibri"/>
              <a:cs typeface="Calibri"/>
            </a:endParaRPr>
          </a:p>
          <a:p>
            <a:pPr marL="7701">
              <a:spcBef>
                <a:spcPts val="185"/>
              </a:spcBef>
            </a:pPr>
            <a:r>
              <a:rPr lang="tr-TR" dirty="0" smtClean="0">
                <a:solidFill>
                  <a:schemeClr val="tx1"/>
                </a:solidFill>
                <a:latin typeface="Calibri"/>
                <a:cs typeface="Calibri"/>
              </a:rPr>
              <a:t>mide </a:t>
            </a:r>
            <a:r>
              <a:rPr lang="tr-TR" dirty="0">
                <a:solidFill>
                  <a:schemeClr val="tx1"/>
                </a:solidFill>
                <a:latin typeface="Calibri"/>
                <a:cs typeface="Calibri"/>
              </a:rPr>
              <a:t>ağrısı </a:t>
            </a:r>
            <a:endParaRPr lang="tr-TR" dirty="0" smtClean="0">
              <a:solidFill>
                <a:schemeClr val="tx1"/>
              </a:solidFill>
              <a:latin typeface="Calibri"/>
              <a:cs typeface="Calibri"/>
            </a:endParaRPr>
          </a:p>
          <a:p>
            <a:pPr marL="7701">
              <a:spcBef>
                <a:spcPts val="185"/>
              </a:spcBef>
            </a:pPr>
            <a:r>
              <a:rPr lang="tr-TR" dirty="0" smtClean="0">
                <a:solidFill>
                  <a:schemeClr val="tx1"/>
                </a:solidFill>
                <a:latin typeface="Calibri"/>
                <a:cs typeface="Calibri"/>
              </a:rPr>
              <a:t> </a:t>
            </a:r>
            <a:r>
              <a:rPr lang="tr-TR" spc="-3" dirty="0">
                <a:solidFill>
                  <a:schemeClr val="tx1"/>
                </a:solidFill>
                <a:latin typeface="Calibri"/>
                <a:cs typeface="Calibri"/>
              </a:rPr>
              <a:t>baş</a:t>
            </a:r>
            <a:r>
              <a:rPr lang="tr-TR" spc="-15" dirty="0">
                <a:solidFill>
                  <a:schemeClr val="tx1"/>
                </a:solidFill>
                <a:latin typeface="Calibri"/>
                <a:cs typeface="Calibri"/>
              </a:rPr>
              <a:t> </a:t>
            </a:r>
            <a:r>
              <a:rPr lang="tr-TR" dirty="0">
                <a:solidFill>
                  <a:schemeClr val="tx1"/>
                </a:solidFill>
                <a:latin typeface="Calibri"/>
                <a:cs typeface="Calibri"/>
              </a:rPr>
              <a:t>ağrısı</a:t>
            </a:r>
          </a:p>
          <a:p>
            <a:pPr marL="7701">
              <a:spcBef>
                <a:spcPts val="185"/>
              </a:spcBef>
            </a:pPr>
            <a:endParaRPr lang="tr-TR" spc="-3" dirty="0" smtClean="0">
              <a:solidFill>
                <a:schemeClr val="tx1"/>
              </a:solidFill>
              <a:latin typeface="Calibri"/>
              <a:cs typeface="Calibri"/>
            </a:endParaRPr>
          </a:p>
          <a:p>
            <a:pPr marL="7701">
              <a:spcBef>
                <a:spcPts val="185"/>
              </a:spcBef>
            </a:pPr>
            <a:endParaRPr lang="tr-TR" spc="-3" dirty="0">
              <a:solidFill>
                <a:schemeClr val="tx1"/>
              </a:solidFill>
              <a:latin typeface="Calibri"/>
              <a:cs typeface="Calibri"/>
            </a:endParaRPr>
          </a:p>
          <a:p>
            <a:endParaRPr lang="tr-TR" dirty="0">
              <a:solidFill>
                <a:schemeClr val="tx1"/>
              </a:solidFill>
              <a:latin typeface="Calibri"/>
              <a:cs typeface="Calibri"/>
            </a:endParaRPr>
          </a:p>
        </p:txBody>
      </p:sp>
    </p:spTree>
    <p:extLst>
      <p:ext uri="{BB962C8B-B14F-4D97-AF65-F5344CB8AC3E}">
        <p14:creationId xmlns:p14="http://schemas.microsoft.com/office/powerpoint/2010/main" val="2773429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Siber Zorbalığa Uğramanın Kişiye Etkileri</a:t>
            </a:r>
            <a:endParaRPr lang="tr-TR" dirty="0"/>
          </a:p>
        </p:txBody>
      </p:sp>
      <p:sp>
        <p:nvSpPr>
          <p:cNvPr id="3" name="İçerik Yer Tutucusu 2"/>
          <p:cNvSpPr>
            <a:spLocks noGrp="1"/>
          </p:cNvSpPr>
          <p:nvPr>
            <p:ph idx="1"/>
          </p:nvPr>
        </p:nvSpPr>
        <p:spPr/>
        <p:txBody>
          <a:bodyPr>
            <a:normAutofit fontScale="92500" lnSpcReduction="20000"/>
          </a:bodyPr>
          <a:lstStyle/>
          <a:p>
            <a:r>
              <a:rPr lang="tr-TR" dirty="0"/>
              <a:t>Siber zorbalığa uğrayan öğrenciler ile dünyada yapılan çalışmalara bakıldığında, öğrencilerin çeşitli olumsuz psikolojik etkiler içine girdikleri görülmektedir. </a:t>
            </a:r>
            <a:endParaRPr lang="tr-TR" dirty="0" smtClean="0"/>
          </a:p>
          <a:p>
            <a:r>
              <a:rPr lang="tr-TR" dirty="0" smtClean="0"/>
              <a:t>➢ </a:t>
            </a:r>
            <a:r>
              <a:rPr lang="tr-TR" dirty="0"/>
              <a:t>yalnızlık</a:t>
            </a:r>
            <a:r>
              <a:rPr lang="tr-TR" dirty="0" smtClean="0"/>
              <a:t>,</a:t>
            </a:r>
          </a:p>
          <a:p>
            <a:r>
              <a:rPr lang="tr-TR" dirty="0" smtClean="0"/>
              <a:t> </a:t>
            </a:r>
            <a:r>
              <a:rPr lang="tr-TR" dirty="0"/>
              <a:t>➢ korku, </a:t>
            </a:r>
            <a:endParaRPr lang="tr-TR" dirty="0" smtClean="0"/>
          </a:p>
          <a:p>
            <a:r>
              <a:rPr lang="tr-TR" dirty="0" smtClean="0"/>
              <a:t>➢ </a:t>
            </a:r>
            <a:r>
              <a:rPr lang="tr-TR" dirty="0"/>
              <a:t>depresyon</a:t>
            </a:r>
            <a:r>
              <a:rPr lang="tr-TR" dirty="0" smtClean="0"/>
              <a:t>,</a:t>
            </a:r>
          </a:p>
          <a:p>
            <a:r>
              <a:rPr lang="tr-TR" dirty="0" smtClean="0"/>
              <a:t> </a:t>
            </a:r>
            <a:r>
              <a:rPr lang="tr-TR" dirty="0"/>
              <a:t>➢ </a:t>
            </a:r>
            <a:r>
              <a:rPr lang="tr-TR" dirty="0" err="1"/>
              <a:t>anksiyete</a:t>
            </a:r>
            <a:r>
              <a:rPr lang="tr-TR" dirty="0"/>
              <a:t> , </a:t>
            </a:r>
            <a:endParaRPr lang="tr-TR" dirty="0" smtClean="0"/>
          </a:p>
          <a:p>
            <a:r>
              <a:rPr lang="tr-TR" dirty="0" smtClean="0"/>
              <a:t>➢ </a:t>
            </a:r>
            <a:r>
              <a:rPr lang="tr-TR" dirty="0"/>
              <a:t>kızgınlık, </a:t>
            </a:r>
            <a:endParaRPr lang="tr-TR" dirty="0" smtClean="0"/>
          </a:p>
          <a:p>
            <a:r>
              <a:rPr lang="tr-TR" dirty="0" smtClean="0"/>
              <a:t>➢ </a:t>
            </a:r>
            <a:r>
              <a:rPr lang="tr-TR" dirty="0"/>
              <a:t>utanç</a:t>
            </a:r>
            <a:r>
              <a:rPr lang="tr-TR" dirty="0" smtClean="0"/>
              <a:t>,</a:t>
            </a:r>
          </a:p>
          <a:p>
            <a:r>
              <a:rPr lang="tr-TR" dirty="0" smtClean="0"/>
              <a:t> </a:t>
            </a:r>
            <a:r>
              <a:rPr lang="tr-TR" dirty="0"/>
              <a:t>➢ dışlanmışlık </a:t>
            </a:r>
            <a:r>
              <a:rPr lang="tr-TR" dirty="0" smtClean="0"/>
              <a:t>hissi</a:t>
            </a:r>
          </a:p>
          <a:p>
            <a:r>
              <a:rPr lang="tr-TR" dirty="0" smtClean="0"/>
              <a:t>➢ </a:t>
            </a:r>
            <a:r>
              <a:rPr lang="tr-TR" dirty="0"/>
              <a:t>şaşkınlık</a:t>
            </a:r>
            <a:r>
              <a:rPr lang="tr-TR" dirty="0" smtClean="0"/>
              <a:t>,</a:t>
            </a:r>
          </a:p>
        </p:txBody>
      </p:sp>
    </p:spTree>
    <p:extLst>
      <p:ext uri="{BB962C8B-B14F-4D97-AF65-F5344CB8AC3E}">
        <p14:creationId xmlns:p14="http://schemas.microsoft.com/office/powerpoint/2010/main" val="39291391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Siber Zorbalığa Uğramanın Kişiye Etkileri</a:t>
            </a:r>
            <a:endParaRPr lang="tr-TR" dirty="0"/>
          </a:p>
        </p:txBody>
      </p:sp>
      <p:sp>
        <p:nvSpPr>
          <p:cNvPr id="3" name="İçerik Yer Tutucusu 2"/>
          <p:cNvSpPr>
            <a:spLocks noGrp="1"/>
          </p:cNvSpPr>
          <p:nvPr>
            <p:ph idx="1"/>
          </p:nvPr>
        </p:nvSpPr>
        <p:spPr/>
        <p:txBody>
          <a:bodyPr/>
          <a:lstStyle/>
          <a:p>
            <a:r>
              <a:rPr lang="tr-TR" dirty="0"/>
              <a:t>➢ özgüven eksikliği</a:t>
            </a:r>
            <a:r>
              <a:rPr lang="tr-TR" dirty="0" smtClean="0"/>
              <a:t>,</a:t>
            </a:r>
          </a:p>
          <a:p>
            <a:r>
              <a:rPr lang="tr-TR" dirty="0" smtClean="0"/>
              <a:t> </a:t>
            </a:r>
            <a:r>
              <a:rPr lang="tr-TR" dirty="0"/>
              <a:t>➢ paranoyak düşünceler</a:t>
            </a:r>
            <a:r>
              <a:rPr lang="tr-TR" dirty="0" smtClean="0"/>
              <a:t>,</a:t>
            </a:r>
          </a:p>
          <a:p>
            <a:r>
              <a:rPr lang="tr-TR" dirty="0" smtClean="0"/>
              <a:t> </a:t>
            </a:r>
            <a:r>
              <a:rPr lang="tr-TR" dirty="0"/>
              <a:t>➢ sosyal ilişkilerde bozulmalar, </a:t>
            </a:r>
            <a:endParaRPr lang="tr-TR" dirty="0" smtClean="0"/>
          </a:p>
          <a:p>
            <a:r>
              <a:rPr lang="tr-TR" dirty="0" smtClean="0"/>
              <a:t>➢ üzüntü </a:t>
            </a:r>
            <a:r>
              <a:rPr lang="tr-TR" dirty="0"/>
              <a:t>gibi psikolojik etkiler söz konusu olmaktadır. </a:t>
            </a:r>
            <a:endParaRPr lang="tr-TR" dirty="0" smtClean="0"/>
          </a:p>
          <a:p>
            <a:r>
              <a:rPr lang="tr-TR" dirty="0" smtClean="0"/>
              <a:t>Diğer </a:t>
            </a:r>
            <a:r>
              <a:rPr lang="tr-TR" dirty="0"/>
              <a:t>taraftan; siber zorbalık yapan öğrenciler ise; kendilerinin de zorbalığa uğrayabileceği düşüncesi ile sosyalleşmekten uzaklaşmakta ve sosyal statü kaybına uğrayacakları kaygısı oluşmaktadır</a:t>
            </a:r>
          </a:p>
          <a:p>
            <a:endParaRPr lang="tr-TR" dirty="0"/>
          </a:p>
        </p:txBody>
      </p:sp>
    </p:spTree>
    <p:extLst>
      <p:ext uri="{BB962C8B-B14F-4D97-AF65-F5344CB8AC3E}">
        <p14:creationId xmlns:p14="http://schemas.microsoft.com/office/powerpoint/2010/main" val="4954908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İnterneti Güvenli Kullanım İçin İpuçları</a:t>
            </a:r>
            <a:br>
              <a:rPr lang="tr-TR" b="1" dirty="0"/>
            </a:br>
            <a:endParaRPr lang="tr-TR" dirty="0"/>
          </a:p>
        </p:txBody>
      </p:sp>
      <p:sp>
        <p:nvSpPr>
          <p:cNvPr id="3" name="İçerik Yer Tutucusu 2"/>
          <p:cNvSpPr>
            <a:spLocks noGrp="1"/>
          </p:cNvSpPr>
          <p:nvPr>
            <p:ph idx="1"/>
          </p:nvPr>
        </p:nvSpPr>
        <p:spPr/>
        <p:txBody>
          <a:bodyPr/>
          <a:lstStyle/>
          <a:p>
            <a:r>
              <a:rPr lang="tr-TR" dirty="0" smtClean="0"/>
              <a:t>İnternet ortamında paylaşılan bir şey silinse bile sonsuza </a:t>
            </a:r>
            <a:r>
              <a:rPr lang="tr-TR" dirty="0"/>
              <a:t>kadar orada kalabilir ve daha sonra </a:t>
            </a:r>
            <a:r>
              <a:rPr lang="tr-TR" dirty="0" smtClean="0"/>
              <a:t>kişiye zarar </a:t>
            </a:r>
            <a:r>
              <a:rPr lang="tr-TR" dirty="0"/>
              <a:t>vermek için kullanılabilir. </a:t>
            </a:r>
          </a:p>
          <a:p>
            <a:r>
              <a:rPr lang="tr-TR" dirty="0"/>
              <a:t>Çevrimiçi ortamlarda kişisel </a:t>
            </a:r>
            <a:r>
              <a:rPr lang="tr-TR" dirty="0" smtClean="0"/>
              <a:t>bilgiler </a:t>
            </a:r>
            <a:r>
              <a:rPr lang="tr-TR" dirty="0"/>
              <a:t>(T.C. kimlik </a:t>
            </a:r>
            <a:r>
              <a:rPr lang="tr-TR" dirty="0" err="1"/>
              <a:t>no</a:t>
            </a:r>
            <a:r>
              <a:rPr lang="tr-TR" dirty="0"/>
              <a:t>, telefon, adres, yaş, aile bilgileri vb.) hiçbir şekilde </a:t>
            </a:r>
            <a:r>
              <a:rPr lang="tr-TR" dirty="0" smtClean="0"/>
              <a:t>paylaşılmamalıdır.</a:t>
            </a:r>
          </a:p>
          <a:p>
            <a:r>
              <a:rPr lang="tr-TR" dirty="0"/>
              <a:t>Dijital ortamda yeni arkadaşlar edinirken dikkatli </a:t>
            </a:r>
            <a:r>
              <a:rPr lang="tr-TR" dirty="0" smtClean="0"/>
              <a:t>olunmalıdır. Tanımadığımız </a:t>
            </a:r>
            <a:r>
              <a:rPr lang="tr-TR" dirty="0"/>
              <a:t>kişilerle iletişim kurmak tehlikeli olabilir</a:t>
            </a:r>
            <a:r>
              <a:rPr lang="tr-TR" dirty="0" smtClean="0"/>
              <a:t>.</a:t>
            </a:r>
          </a:p>
          <a:p>
            <a:r>
              <a:rPr lang="tr-TR" dirty="0"/>
              <a:t>Rahatsız edici bir içerikle </a:t>
            </a:r>
            <a:r>
              <a:rPr lang="tr-TR" dirty="0" smtClean="0"/>
              <a:t>karşılaşıldığında</a:t>
            </a:r>
            <a:r>
              <a:rPr lang="tr-TR" dirty="0"/>
              <a:t>, içeriğin bulunduğu uygulamaya durumu bildirebilir ve içeriğin </a:t>
            </a:r>
            <a:r>
              <a:rPr lang="tr-TR" dirty="0" smtClean="0"/>
              <a:t>kaldırılmasını sağlayarak yayılmasını önlemeye yardımcı olabiliriz.</a:t>
            </a:r>
            <a:endParaRPr lang="tr-TR" dirty="0"/>
          </a:p>
          <a:p>
            <a:endParaRPr lang="tr-TR" dirty="0"/>
          </a:p>
          <a:p>
            <a:endParaRPr lang="tr-TR" dirty="0"/>
          </a:p>
          <a:p>
            <a:endParaRPr lang="tr-TR" dirty="0"/>
          </a:p>
        </p:txBody>
      </p:sp>
    </p:spTree>
    <p:extLst>
      <p:ext uri="{BB962C8B-B14F-4D97-AF65-F5344CB8AC3E}">
        <p14:creationId xmlns:p14="http://schemas.microsoft.com/office/powerpoint/2010/main" val="493883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İnterneti Güvenli Kullanım İçin İpuçları</a:t>
            </a:r>
            <a:br>
              <a:rPr lang="tr-TR" b="1" dirty="0"/>
            </a:br>
            <a:endParaRPr lang="tr-TR" dirty="0"/>
          </a:p>
        </p:txBody>
      </p:sp>
      <p:sp>
        <p:nvSpPr>
          <p:cNvPr id="3" name="İçerik Yer Tutucusu 2"/>
          <p:cNvSpPr>
            <a:spLocks noGrp="1"/>
          </p:cNvSpPr>
          <p:nvPr>
            <p:ph idx="1"/>
          </p:nvPr>
        </p:nvSpPr>
        <p:spPr/>
        <p:txBody>
          <a:bodyPr/>
          <a:lstStyle/>
          <a:p>
            <a:r>
              <a:rPr lang="tr-TR" dirty="0"/>
              <a:t>Yakın </a:t>
            </a:r>
            <a:r>
              <a:rPr lang="tr-TR" dirty="0" smtClean="0"/>
              <a:t>arkadaşlar </a:t>
            </a:r>
            <a:r>
              <a:rPr lang="tr-TR" dirty="0"/>
              <a:t>dahil şifrelerinizi, özel bilgi ve </a:t>
            </a:r>
            <a:r>
              <a:rPr lang="tr-TR" dirty="0" smtClean="0"/>
              <a:t>fotoğraflarınızı </a:t>
            </a:r>
            <a:r>
              <a:rPr lang="tr-TR" dirty="0"/>
              <a:t>kimseyle </a:t>
            </a:r>
            <a:r>
              <a:rPr lang="tr-TR" dirty="0" smtClean="0"/>
              <a:t>paylaşmayın. </a:t>
            </a:r>
          </a:p>
          <a:p>
            <a:r>
              <a:rPr lang="tr-TR" dirty="0"/>
              <a:t>Halka açık ya da </a:t>
            </a:r>
            <a:r>
              <a:rPr lang="tr-TR" dirty="0" smtClean="0"/>
              <a:t>bilmediğimiz </a:t>
            </a:r>
            <a:r>
              <a:rPr lang="tr-TR" dirty="0"/>
              <a:t>alanlardaki </a:t>
            </a:r>
            <a:r>
              <a:rPr lang="tr-TR" dirty="0" err="1"/>
              <a:t>wifi</a:t>
            </a:r>
            <a:r>
              <a:rPr lang="tr-TR" dirty="0"/>
              <a:t> ağları tehlikeli olabilir. Bu ağlar kişisel </a:t>
            </a:r>
            <a:r>
              <a:rPr lang="tr-TR" dirty="0" smtClean="0"/>
              <a:t>bilgileri </a:t>
            </a:r>
            <a:r>
              <a:rPr lang="tr-TR" dirty="0"/>
              <a:t>çalmak için oluşturulmuş sahte bağlantılar olabilir. </a:t>
            </a:r>
            <a:endParaRPr lang="tr-TR" dirty="0" smtClean="0"/>
          </a:p>
          <a:p>
            <a:r>
              <a:rPr lang="tr-TR" dirty="0"/>
              <a:t>Bedava ….. kazandınız, tıklayın» gibi mesajlar içeren sitelerden </a:t>
            </a:r>
            <a:r>
              <a:rPr lang="tr-TR" dirty="0" smtClean="0"/>
              <a:t>ve bağlantılardan uzak durun. Tanıdığınız </a:t>
            </a:r>
            <a:r>
              <a:rPr lang="tr-TR" dirty="0"/>
              <a:t>kişilerden bile gelse şüphe ile </a:t>
            </a:r>
            <a:r>
              <a:rPr lang="tr-TR" dirty="0" smtClean="0"/>
              <a:t>yaklaşmanız yararınıza olacaktır.</a:t>
            </a:r>
          </a:p>
          <a:p>
            <a:r>
              <a:rPr lang="tr-TR" dirty="0"/>
              <a:t>Cep telefonunda bulunan uygulama marketlerinin izin vermediği, güvenli olmayan uygulamaları indirmemeye dikkat </a:t>
            </a:r>
            <a:r>
              <a:rPr lang="tr-TR" dirty="0" smtClean="0"/>
              <a:t>edin.</a:t>
            </a:r>
            <a:endParaRPr lang="tr-TR" dirty="0"/>
          </a:p>
          <a:p>
            <a:endParaRPr lang="tr-TR" dirty="0"/>
          </a:p>
          <a:p>
            <a:endParaRPr lang="tr-TR" dirty="0"/>
          </a:p>
          <a:p>
            <a:endParaRPr lang="tr-TR" dirty="0"/>
          </a:p>
        </p:txBody>
      </p:sp>
    </p:spTree>
    <p:extLst>
      <p:ext uri="{BB962C8B-B14F-4D97-AF65-F5344CB8AC3E}">
        <p14:creationId xmlns:p14="http://schemas.microsoft.com/office/powerpoint/2010/main" val="4017614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İnterneti Güvenli Kullanım İçin İpuçları</a:t>
            </a:r>
            <a:br>
              <a:rPr lang="tr-TR" b="1" dirty="0"/>
            </a:br>
            <a:endParaRPr lang="tr-TR" dirty="0"/>
          </a:p>
        </p:txBody>
      </p:sp>
      <p:sp>
        <p:nvSpPr>
          <p:cNvPr id="3" name="İçerik Yer Tutucusu 2"/>
          <p:cNvSpPr>
            <a:spLocks noGrp="1"/>
          </p:cNvSpPr>
          <p:nvPr>
            <p:ph idx="1"/>
          </p:nvPr>
        </p:nvSpPr>
        <p:spPr/>
        <p:txBody>
          <a:bodyPr>
            <a:normAutofit fontScale="92500" lnSpcReduction="20000"/>
          </a:bodyPr>
          <a:lstStyle/>
          <a:p>
            <a:r>
              <a:rPr lang="tr-TR" dirty="0"/>
              <a:t>Herhangi bir içerik paylaşmadan önce </a:t>
            </a:r>
            <a:r>
              <a:rPr lang="tr-TR" dirty="0" smtClean="0"/>
              <a:t>bu </a:t>
            </a:r>
            <a:r>
              <a:rPr lang="tr-TR" dirty="0"/>
              <a:t>içerik ile biri sana zarar verebilir mi; sen başkasına zarar verir misin diye iyice düşün</a:t>
            </a:r>
            <a:r>
              <a:rPr lang="tr-TR" dirty="0" smtClean="0"/>
              <a:t>.</a:t>
            </a:r>
          </a:p>
          <a:p>
            <a:r>
              <a:rPr lang="tr-TR" dirty="0" smtClean="0"/>
              <a:t>Paylaştığınız fotoğraflar </a:t>
            </a:r>
            <a:r>
              <a:rPr lang="tr-TR" dirty="0"/>
              <a:t>/ </a:t>
            </a:r>
            <a:r>
              <a:rPr lang="tr-TR" dirty="0" smtClean="0"/>
              <a:t>videolar </a:t>
            </a:r>
            <a:r>
              <a:rPr lang="tr-TR" dirty="0"/>
              <a:t>kötü niyetli insanlar tarafından </a:t>
            </a:r>
            <a:r>
              <a:rPr lang="tr-TR" dirty="0" smtClean="0"/>
              <a:t>değiştirilebileceğinden paylaştığınız </a:t>
            </a:r>
            <a:r>
              <a:rPr lang="tr-TR" dirty="0"/>
              <a:t>fotoğrafları seçerken dikkatli </a:t>
            </a:r>
            <a:r>
              <a:rPr lang="tr-TR" dirty="0" smtClean="0"/>
              <a:t>olun.</a:t>
            </a:r>
          </a:p>
          <a:p>
            <a:r>
              <a:rPr lang="tr-TR" dirty="0" smtClean="0"/>
              <a:t>Kullanmadığınız hesapları silin </a:t>
            </a:r>
            <a:r>
              <a:rPr lang="tr-TR" dirty="0"/>
              <a:t>veya devre dışı </a:t>
            </a:r>
            <a:r>
              <a:rPr lang="tr-TR" dirty="0" smtClean="0"/>
              <a:t>bırakın. </a:t>
            </a:r>
          </a:p>
          <a:p>
            <a:r>
              <a:rPr lang="tr-TR" dirty="0"/>
              <a:t>Zorbalık çevrimiçi bir platformda gerçekleşiyorsa, zorbayı hemen engellemeyi ve sosyal medya platformunun kendisine resmi olarak </a:t>
            </a:r>
            <a:r>
              <a:rPr lang="tr-TR" dirty="0" smtClean="0"/>
              <a:t>bildirilmelidir. </a:t>
            </a:r>
            <a:r>
              <a:rPr lang="tr-TR" dirty="0"/>
              <a:t>Sosyal medya şirketleri gerekirse yaptırım uygulayabilirler.</a:t>
            </a:r>
          </a:p>
          <a:p>
            <a:endParaRPr lang="tr-TR" dirty="0" smtClean="0"/>
          </a:p>
          <a:p>
            <a:endParaRPr lang="tr-TR" dirty="0"/>
          </a:p>
          <a:p>
            <a:pPr marL="0" indent="0">
              <a:buNone/>
            </a:pPr>
            <a:r>
              <a:rPr lang="tr-TR" dirty="0" smtClean="0"/>
              <a:t> </a:t>
            </a:r>
            <a:endParaRPr lang="tr-TR" dirty="0"/>
          </a:p>
          <a:p>
            <a:endParaRPr lang="tr-TR" dirty="0"/>
          </a:p>
        </p:txBody>
      </p:sp>
    </p:spTree>
    <p:extLst>
      <p:ext uri="{BB962C8B-B14F-4D97-AF65-F5344CB8AC3E}">
        <p14:creationId xmlns:p14="http://schemas.microsoft.com/office/powerpoint/2010/main" val="41047768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İnterneti Güvenli Kullanım İçin İpuçları</a:t>
            </a:r>
            <a:endParaRPr lang="tr-TR" dirty="0"/>
          </a:p>
        </p:txBody>
      </p:sp>
      <p:sp>
        <p:nvSpPr>
          <p:cNvPr id="3" name="İçerik Yer Tutucusu 2"/>
          <p:cNvSpPr>
            <a:spLocks noGrp="1"/>
          </p:cNvSpPr>
          <p:nvPr>
            <p:ph idx="1"/>
          </p:nvPr>
        </p:nvSpPr>
        <p:spPr/>
        <p:txBody>
          <a:bodyPr/>
          <a:lstStyle/>
          <a:p>
            <a:r>
              <a:rPr lang="tr-TR" dirty="0"/>
              <a:t>İnternet ortamında birçok farklı suçun işlenmesi mümkündür. Bu tür bir durum ile karşılaştığında</a:t>
            </a:r>
            <a:r>
              <a:rPr lang="tr-TR" dirty="0">
                <a:solidFill>
                  <a:srgbClr val="0070C0"/>
                </a:solidFill>
              </a:rPr>
              <a:t> </a:t>
            </a:r>
            <a:r>
              <a:rPr lang="tr-TR" u="sng" dirty="0">
                <a:solidFill>
                  <a:srgbClr val="0070C0"/>
                </a:solidFill>
              </a:rPr>
              <a:t>www.ihbarweb.org.tr</a:t>
            </a:r>
            <a:r>
              <a:rPr lang="tr-TR" dirty="0">
                <a:solidFill>
                  <a:srgbClr val="0070C0"/>
                </a:solidFill>
              </a:rPr>
              <a:t>  </a:t>
            </a:r>
            <a:r>
              <a:rPr lang="tr-TR" dirty="0"/>
              <a:t>adresinden bu durum </a:t>
            </a:r>
            <a:r>
              <a:rPr lang="tr-TR" dirty="0" smtClean="0"/>
              <a:t>bildirilebilirsin. </a:t>
            </a:r>
            <a:r>
              <a:rPr lang="tr-TR" b="1" dirty="0" smtClean="0">
                <a:solidFill>
                  <a:schemeClr val="tx2">
                    <a:lumMod val="60000"/>
                    <a:lumOff val="40000"/>
                  </a:schemeClr>
                </a:solidFill>
              </a:rPr>
              <a:t>ALO 166 </a:t>
            </a:r>
            <a:r>
              <a:rPr lang="tr-TR" dirty="0" smtClean="0"/>
              <a:t>ihbar hattını arayabilirsiniz.</a:t>
            </a:r>
          </a:p>
          <a:p>
            <a:r>
              <a:rPr lang="tr-TR" dirty="0"/>
              <a:t>Gerektiğinde kullanmak üzere rahatsız edici içeriklerin görüntülerini alarak kanıt </a:t>
            </a:r>
            <a:r>
              <a:rPr lang="tr-TR" dirty="0" smtClean="0"/>
              <a:t>toplayabilirsiniz. </a:t>
            </a:r>
            <a:r>
              <a:rPr lang="tr-TR" dirty="0"/>
              <a:t>Yasal </a:t>
            </a:r>
            <a:r>
              <a:rPr lang="tr-TR" dirty="0" smtClean="0"/>
              <a:t>hakları </a:t>
            </a:r>
            <a:r>
              <a:rPr lang="tr-TR" dirty="0"/>
              <a:t>kullanırken bu kanıtlar faydalı olabilir.</a:t>
            </a:r>
          </a:p>
          <a:p>
            <a:pPr>
              <a:buClr>
                <a:srgbClr val="47B167"/>
              </a:buClr>
            </a:pPr>
            <a:r>
              <a:rPr lang="tr-TR" dirty="0"/>
              <a:t>Zorbalığı bildirerek zorbaya davranışının yanlış ve cezaya tabii olduğunu da göstermiş oluruz.</a:t>
            </a:r>
          </a:p>
          <a:p>
            <a:pPr marL="0" indent="0">
              <a:lnSpc>
                <a:spcPct val="100000"/>
              </a:lnSpc>
              <a:buClr>
                <a:srgbClr val="47B167"/>
              </a:buClr>
              <a:buNone/>
            </a:pPr>
            <a:endParaRPr lang="tr-TR" dirty="0"/>
          </a:p>
          <a:p>
            <a:pPr>
              <a:buClr>
                <a:srgbClr val="47B167"/>
              </a:buClr>
            </a:pPr>
            <a:r>
              <a:rPr lang="tr-TR" dirty="0"/>
              <a:t>Acil bir tehlike içindeyseniz (sürekli aranarak rahatsız ediliyorsanız, konumunuz takip ediliyorsa vb.) polise başvurabilirsiniz.</a:t>
            </a:r>
          </a:p>
          <a:p>
            <a:endParaRPr lang="tr-TR" dirty="0"/>
          </a:p>
        </p:txBody>
      </p:sp>
    </p:spTree>
    <p:extLst>
      <p:ext uri="{BB962C8B-B14F-4D97-AF65-F5344CB8AC3E}">
        <p14:creationId xmlns:p14="http://schemas.microsoft.com/office/powerpoint/2010/main" val="833020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SİBER ZORBALIK NEDİR?</a:t>
            </a:r>
            <a:endParaRPr lang="tr-TR" dirty="0"/>
          </a:p>
        </p:txBody>
      </p:sp>
      <p:sp>
        <p:nvSpPr>
          <p:cNvPr id="3" name="İçerik Yer Tutucusu 2"/>
          <p:cNvSpPr>
            <a:spLocks noGrp="1"/>
          </p:cNvSpPr>
          <p:nvPr>
            <p:ph idx="1"/>
          </p:nvPr>
        </p:nvSpPr>
        <p:spPr/>
        <p:txBody>
          <a:bodyPr/>
          <a:lstStyle/>
          <a:p>
            <a:r>
              <a:rPr lang="tr-TR" b="1" dirty="0" smtClean="0">
                <a:solidFill>
                  <a:schemeClr val="tx1"/>
                </a:solidFill>
              </a:rPr>
              <a:t>Siber zorbalık</a:t>
            </a:r>
            <a:r>
              <a:rPr lang="tr-TR" dirty="0">
                <a:solidFill>
                  <a:schemeClr val="tx1"/>
                </a:solidFill>
              </a:rPr>
              <a:t>:</a:t>
            </a:r>
            <a:endParaRPr lang="tr-TR" dirty="0" smtClean="0">
              <a:solidFill>
                <a:schemeClr val="tx1"/>
              </a:solidFill>
            </a:endParaRPr>
          </a:p>
          <a:p>
            <a:r>
              <a:rPr lang="tr-TR" sz="2000" dirty="0" smtClean="0">
                <a:solidFill>
                  <a:schemeClr val="tx1"/>
                </a:solidFill>
              </a:rPr>
              <a:t> </a:t>
            </a:r>
            <a:r>
              <a:rPr lang="tr-TR" sz="2000" dirty="0">
                <a:solidFill>
                  <a:schemeClr val="tx1"/>
                </a:solidFill>
              </a:rPr>
              <a:t>D</a:t>
            </a:r>
            <a:r>
              <a:rPr lang="tr-TR" sz="2000" dirty="0" smtClean="0">
                <a:solidFill>
                  <a:schemeClr val="tx1"/>
                </a:solidFill>
              </a:rPr>
              <a:t>ijital teknolojilerin kullanımıyla sosyal medyada, mesajlaşma platformlarında, oyun platformlarında kişiyi korkutmayı, kızdırmayı veya utandırmayı amaçlayan, tekrarlayan zorba davranışlardır.</a:t>
            </a:r>
          </a:p>
          <a:p>
            <a:r>
              <a:rPr lang="tr-TR" sz="2000" dirty="0" smtClean="0">
                <a:solidFill>
                  <a:schemeClr val="tx1"/>
                </a:solidFill>
              </a:rPr>
              <a:t>Kişinin elektronik iletişim araçlarını kullanarak kendisini savunma gücüne sahip olmayan bir kişi ya da gruba yönelik olarak kasıtlı bir şekilde psikolojik, sosyal, sözel veya görsel saldırgan davranışlar sergilemesidir.</a:t>
            </a:r>
            <a:endParaRPr lang="tr-TR" sz="2000" dirty="0">
              <a:solidFill>
                <a:schemeClr val="tx1"/>
              </a:solidFill>
            </a:endParaRPr>
          </a:p>
        </p:txBody>
      </p:sp>
    </p:spTree>
    <p:extLst>
      <p:ext uri="{BB962C8B-B14F-4D97-AF65-F5344CB8AC3E}">
        <p14:creationId xmlns:p14="http://schemas.microsoft.com/office/powerpoint/2010/main" val="6022700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Okullar ve Öğretmenler Neler Yapabilir?</a:t>
            </a:r>
            <a:r>
              <a:rPr lang="tr-TR" dirty="0"/>
              <a:t/>
            </a:r>
            <a:br>
              <a:rPr lang="tr-TR" dirty="0"/>
            </a:br>
            <a:endParaRPr lang="tr-TR" dirty="0"/>
          </a:p>
        </p:txBody>
      </p:sp>
      <p:sp>
        <p:nvSpPr>
          <p:cNvPr id="3" name="İçerik Yer Tutucusu 2"/>
          <p:cNvSpPr>
            <a:spLocks noGrp="1"/>
          </p:cNvSpPr>
          <p:nvPr>
            <p:ph idx="1"/>
          </p:nvPr>
        </p:nvSpPr>
        <p:spPr/>
        <p:txBody>
          <a:bodyPr>
            <a:normAutofit lnSpcReduction="10000"/>
          </a:bodyPr>
          <a:lstStyle/>
          <a:p>
            <a:r>
              <a:rPr lang="tr-TR" dirty="0"/>
              <a:t>Teknoloji kullanımının yaygınlaşması ve siber zorbalık deneyimlerinin okuldaki öğrencilik hayatını etkilemeye başlaması nedeniyle bu konuda okulların da çeşitli önlemler alması gerekliliği ortaya </a:t>
            </a:r>
            <a:r>
              <a:rPr lang="tr-TR" dirty="0" smtClean="0"/>
              <a:t>çıkmıştır.</a:t>
            </a:r>
            <a:endParaRPr lang="tr-TR" dirty="0"/>
          </a:p>
          <a:p>
            <a:pPr lvl="0"/>
            <a:r>
              <a:rPr lang="tr-TR" dirty="0"/>
              <a:t>Sıfır tolerans politikası uygulanmalıdır. Okullar herhangi bir küçük düşürücü, taciz edici ya da tehditkâr davranışa karşı ciddi müdahalede bulunacağını açıkça beyan etmelidir.</a:t>
            </a:r>
          </a:p>
          <a:p>
            <a:pPr lvl="0"/>
            <a:r>
              <a:rPr lang="tr-TR" dirty="0"/>
              <a:t>Zorbalık karşıtı eylem planı sene başında okul yöneticileri, öğretmenler, veliler ve öğrenciler tarafından gözden geçirilmeli ve uygulamaya sokulmalıdır.</a:t>
            </a:r>
          </a:p>
          <a:p>
            <a:pPr lvl="0"/>
            <a:r>
              <a:rPr lang="tr-TR" dirty="0"/>
              <a:t>Dijital vatandaşlık ve internet güvenliği farkındalık programları, farklı derslerin müfredatı kapsamına eklenmelidir.</a:t>
            </a:r>
          </a:p>
          <a:p>
            <a:endParaRPr lang="tr-TR" dirty="0"/>
          </a:p>
        </p:txBody>
      </p:sp>
    </p:spTree>
    <p:extLst>
      <p:ext uri="{BB962C8B-B14F-4D97-AF65-F5344CB8AC3E}">
        <p14:creationId xmlns:p14="http://schemas.microsoft.com/office/powerpoint/2010/main" val="10573588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Okullar ve Öğretmenler Neler Yapabilir?</a:t>
            </a:r>
            <a:endParaRPr lang="tr-TR" dirty="0"/>
          </a:p>
        </p:txBody>
      </p:sp>
      <p:sp>
        <p:nvSpPr>
          <p:cNvPr id="3" name="İçerik Yer Tutucusu 2"/>
          <p:cNvSpPr>
            <a:spLocks noGrp="1"/>
          </p:cNvSpPr>
          <p:nvPr>
            <p:ph idx="1"/>
          </p:nvPr>
        </p:nvSpPr>
        <p:spPr/>
        <p:txBody>
          <a:bodyPr/>
          <a:lstStyle/>
          <a:p>
            <a:pPr lvl="0"/>
            <a:r>
              <a:rPr lang="tr-TR" dirty="0"/>
              <a:t>Zorbalık önleme konusunda öğrenciler, veliler ve öğretmenler arasında bilgilendirme </a:t>
            </a:r>
            <a:r>
              <a:rPr lang="tr-TR" dirty="0" smtClean="0"/>
              <a:t>toplantıları </a:t>
            </a:r>
            <a:r>
              <a:rPr lang="tr-TR" dirty="0"/>
              <a:t>düzenlenmelidir ve hem geleneksel akran zorbalığı hem de siber zorbalık ile ilgili farkındalık arttırılmalıdır</a:t>
            </a:r>
            <a:r>
              <a:rPr lang="tr-TR" dirty="0" smtClean="0"/>
              <a:t>.</a:t>
            </a:r>
          </a:p>
          <a:p>
            <a:pPr lvl="0" fontAlgn="base"/>
            <a:r>
              <a:rPr lang="tr-TR" dirty="0"/>
              <a:t>Öğrencilere zorbalık yapanları ihbar etmenin doğru davranış olduğunu öğretin.</a:t>
            </a:r>
          </a:p>
          <a:p>
            <a:pPr lvl="0" fontAlgn="base"/>
            <a:r>
              <a:rPr lang="tr-TR" dirty="0"/>
              <a:t>Sınıf içi etkinliklerde takım çalışmasını destekleyerek öğrencilerin akranlarıyla sağlam ve sağlıklı bir destek ağı yapılandırmasına olanak sağlayın.</a:t>
            </a:r>
          </a:p>
          <a:p>
            <a:r>
              <a:rPr lang="tr-TR" dirty="0"/>
              <a:t>Okulda teknoloji kullanımını destekleyin. Etik teknoloji kullanımına vurgu yapın.</a:t>
            </a:r>
          </a:p>
          <a:p>
            <a:pPr lvl="0"/>
            <a:endParaRPr lang="tr-TR" dirty="0"/>
          </a:p>
          <a:p>
            <a:endParaRPr lang="tr-TR" dirty="0"/>
          </a:p>
        </p:txBody>
      </p:sp>
    </p:spTree>
    <p:extLst>
      <p:ext uri="{BB962C8B-B14F-4D97-AF65-F5344CB8AC3E}">
        <p14:creationId xmlns:p14="http://schemas.microsoft.com/office/powerpoint/2010/main" val="27797712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Okullar ve Öğretmenler Neler Yapabilir?</a:t>
            </a:r>
            <a:endParaRPr lang="tr-TR" dirty="0"/>
          </a:p>
        </p:txBody>
      </p:sp>
      <p:sp>
        <p:nvSpPr>
          <p:cNvPr id="3" name="İçerik Yer Tutucusu 2"/>
          <p:cNvSpPr>
            <a:spLocks noGrp="1"/>
          </p:cNvSpPr>
          <p:nvPr>
            <p:ph idx="1"/>
          </p:nvPr>
        </p:nvSpPr>
        <p:spPr/>
        <p:txBody>
          <a:bodyPr>
            <a:normAutofit lnSpcReduction="10000"/>
          </a:bodyPr>
          <a:lstStyle/>
          <a:p>
            <a:pPr lvl="0"/>
            <a:r>
              <a:rPr lang="tr-TR" dirty="0"/>
              <a:t>Siber zorbalık vakalarına müdahale ederken cezalandırıcı olmak yerine </a:t>
            </a:r>
            <a:r>
              <a:rPr lang="tr-TR" dirty="0" smtClean="0"/>
              <a:t>düzenleyici uygulamaları </a:t>
            </a:r>
            <a:r>
              <a:rPr lang="tr-TR" dirty="0"/>
              <a:t>tercih edin</a:t>
            </a:r>
            <a:r>
              <a:rPr lang="tr-TR" dirty="0" smtClean="0"/>
              <a:t>.</a:t>
            </a:r>
          </a:p>
          <a:p>
            <a:pPr lvl="0"/>
            <a:r>
              <a:rPr lang="tr-TR" dirty="0" smtClean="0"/>
              <a:t>ÖRNEK OLUN.</a:t>
            </a:r>
            <a:endParaRPr lang="tr-TR" dirty="0"/>
          </a:p>
          <a:p>
            <a:r>
              <a:rPr lang="tr-TR" dirty="0"/>
              <a:t>Siber zorbalığı azaltmanın anahtarı, günümüz çocuklarının tıklamadan önce düşünmeleri konusunda eğitmektir. Yanlış bir tıklama ile yapılan paylaşımların bir insanın hayatını trajik bir şekilde değiştirebilme gücünün farkında olan çocuklar ve gençler, böyle bir risk alırken daha dikkatli karar vereceklerdir</a:t>
            </a:r>
            <a:r>
              <a:rPr lang="tr-TR" dirty="0" smtClean="0"/>
              <a:t>.</a:t>
            </a:r>
          </a:p>
          <a:p>
            <a:r>
              <a:rPr lang="tr-TR" dirty="0"/>
              <a:t>Dijital okuryazarlık </a:t>
            </a:r>
            <a:r>
              <a:rPr lang="tr-TR" dirty="0" smtClean="0"/>
              <a:t>dersi, Bilişim  </a:t>
            </a:r>
            <a:r>
              <a:rPr lang="tr-TR" dirty="0"/>
              <a:t>derslerinin artırılması ve bilişim </a:t>
            </a:r>
            <a:r>
              <a:rPr lang="tr-TR" dirty="0" smtClean="0"/>
              <a:t>güvenliği </a:t>
            </a:r>
            <a:r>
              <a:rPr lang="tr-TR" dirty="0"/>
              <a:t>konuları müfredata </a:t>
            </a:r>
            <a:r>
              <a:rPr lang="tr-TR" dirty="0" smtClean="0"/>
              <a:t>eklenmeli, bunlarla alakalı öğrencilere eğitim verilmelidir.</a:t>
            </a:r>
            <a:endParaRPr lang="tr-TR" dirty="0"/>
          </a:p>
          <a:p>
            <a:endParaRPr lang="tr-TR" dirty="0"/>
          </a:p>
          <a:p>
            <a:endParaRPr lang="tr-TR" dirty="0"/>
          </a:p>
          <a:p>
            <a:pPr lvl="0"/>
            <a:endParaRPr lang="tr-TR" dirty="0"/>
          </a:p>
          <a:p>
            <a:endParaRPr lang="tr-TR" dirty="0"/>
          </a:p>
        </p:txBody>
      </p:sp>
    </p:spTree>
    <p:extLst>
      <p:ext uri="{BB962C8B-B14F-4D97-AF65-F5344CB8AC3E}">
        <p14:creationId xmlns:p14="http://schemas.microsoft.com/office/powerpoint/2010/main" val="6392683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SİBER ZORBALIĞA KARŞI EBEVEYNLER NE YAPABİLİR?</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Çocuklarının özel hayatının korunması ebeveynlerin sorumluluğundadır. </a:t>
            </a:r>
            <a:endParaRPr lang="tr-TR" dirty="0" smtClean="0"/>
          </a:p>
          <a:p>
            <a:r>
              <a:rPr lang="tr-TR" dirty="0" smtClean="0"/>
              <a:t>Yetişkin </a:t>
            </a:r>
            <a:r>
              <a:rPr lang="tr-TR" dirty="0"/>
              <a:t>olarak yaptıkları paylaşımlarla çocuklarına örnek olmalıdırlar</a:t>
            </a:r>
            <a:r>
              <a:rPr lang="tr-TR" dirty="0" smtClean="0"/>
              <a:t>.</a:t>
            </a:r>
          </a:p>
          <a:p>
            <a:r>
              <a:rPr lang="tr-TR" dirty="0" smtClean="0"/>
              <a:t> </a:t>
            </a:r>
            <a:r>
              <a:rPr lang="tr-TR" dirty="0"/>
              <a:t>Doğar doğmaz çocuklarının isimlerine özel sosyal medya hesabı açarak onlardan izinsiz, onlar hakkında paylaşım yapmamaları önemlidir</a:t>
            </a:r>
            <a:r>
              <a:rPr lang="tr-TR" dirty="0" smtClean="0"/>
              <a:t>.</a:t>
            </a:r>
          </a:p>
          <a:p>
            <a:r>
              <a:rPr lang="tr-TR" dirty="0"/>
              <a:t>Ebeveynleriyle olumsuz ebeveyn-çocuk ilişkisi kuran, ebeveyn gözetiminden ve deneyiminden uzak çevrimiçi davranışlar sergileyen öğrencilerin siber zorba olma eğiliminde olabilecekleri söylenebilir.</a:t>
            </a:r>
          </a:p>
          <a:p>
            <a:r>
              <a:rPr lang="tr-TR" dirty="0"/>
              <a:t>Ebeveynlere, çocukları liseye başlamadan önce sosyal medya üzerinde profil oluşturmalarına izin vermemeleri önerilir.</a:t>
            </a:r>
          </a:p>
          <a:p>
            <a:endParaRPr lang="tr-TR" dirty="0"/>
          </a:p>
        </p:txBody>
      </p:sp>
    </p:spTree>
    <p:extLst>
      <p:ext uri="{BB962C8B-B14F-4D97-AF65-F5344CB8AC3E}">
        <p14:creationId xmlns:p14="http://schemas.microsoft.com/office/powerpoint/2010/main" val="18370155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SİBER ZORBALIĞA KARŞI EBEVEYNLER NE YAPABİLİR?</a:t>
            </a:r>
            <a:endParaRPr lang="tr-TR" dirty="0"/>
          </a:p>
        </p:txBody>
      </p:sp>
      <p:sp>
        <p:nvSpPr>
          <p:cNvPr id="3" name="İçerik Yer Tutucusu 2"/>
          <p:cNvSpPr>
            <a:spLocks noGrp="1"/>
          </p:cNvSpPr>
          <p:nvPr>
            <p:ph idx="1"/>
          </p:nvPr>
        </p:nvSpPr>
        <p:spPr/>
        <p:txBody>
          <a:bodyPr/>
          <a:lstStyle/>
          <a:p>
            <a:r>
              <a:rPr lang="tr-TR" dirty="0"/>
              <a:t>Ailenin çocukları ile iletişimini artırarak ailede güven ortamı sağlaması çocukların maruz kaldıkları durumları aileleriyle paylaşımını kolaylaştıracak ve daha kötü şeylerin olmasının önüne geçilecektir.</a:t>
            </a:r>
          </a:p>
          <a:p>
            <a:r>
              <a:rPr lang="tr-TR" dirty="0"/>
              <a:t>Ebeveyn ve öğretmenlerin sosyal medyayı takip ederek gündemde olan akımları, konuşmaları bilmeleri çocukların ne tür sayfalarda vakit geçirdikleri , kimleri örnek alıp , heveslendiklerini bilmeleri açısından fayda sağlayacaktır. </a:t>
            </a:r>
            <a:endParaRPr lang="tr-TR" dirty="0" smtClean="0"/>
          </a:p>
          <a:p>
            <a:r>
              <a:rPr lang="tr-TR" dirty="0"/>
              <a:t>Ebeveynlere düşen önemli görevler arasında bulunan çocuklara empati kurabilme, çatışma çözme ve iletişim becerilerini ve sorumluluk duygusu kazandırmak siber zorbalığı önleyici etki gösterecektir.</a:t>
            </a:r>
          </a:p>
          <a:p>
            <a:endParaRPr lang="tr-TR" dirty="0"/>
          </a:p>
        </p:txBody>
      </p:sp>
    </p:spTree>
    <p:extLst>
      <p:ext uri="{BB962C8B-B14F-4D97-AF65-F5344CB8AC3E}">
        <p14:creationId xmlns:p14="http://schemas.microsoft.com/office/powerpoint/2010/main" val="26716206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SİBER ZORBALIĞA KARŞI EBEVEYNLER NE YAPABİLİR?</a:t>
            </a:r>
            <a:endParaRPr lang="tr-TR" dirty="0"/>
          </a:p>
        </p:txBody>
      </p:sp>
      <p:sp>
        <p:nvSpPr>
          <p:cNvPr id="3" name="İçerik Yer Tutucusu 2"/>
          <p:cNvSpPr>
            <a:spLocks noGrp="1"/>
          </p:cNvSpPr>
          <p:nvPr>
            <p:ph idx="1"/>
          </p:nvPr>
        </p:nvSpPr>
        <p:spPr/>
        <p:txBody>
          <a:bodyPr/>
          <a:lstStyle/>
          <a:p>
            <a:r>
              <a:rPr lang="tr-TR" dirty="0"/>
              <a:t>Küçük çocukların, mümkün olduğunca uzun bir süre boyunca her tür teknolojik cihaza erişimi kısıtlayın</a:t>
            </a:r>
            <a:r>
              <a:rPr lang="tr-TR" dirty="0" smtClean="0"/>
              <a:t>.</a:t>
            </a:r>
          </a:p>
          <a:p>
            <a:pPr lvl="0"/>
            <a:r>
              <a:rPr lang="tr-TR" dirty="0"/>
              <a:t>Ebeveyn denetimlerini tüm aygıtlara koyun ve aygıtların kullanılabileceği zamanları ayarlayın. Küçük çocuğunuzun veya ergenlik çağındaki çocuğunuzun video oyunlarında neler oynadığına dikkat edin. Ev ağınızda yetişkin sitelerine girişi engelleyin.</a:t>
            </a:r>
          </a:p>
          <a:p>
            <a:r>
              <a:rPr lang="tr-TR" dirty="0"/>
              <a:t>Çocuğunuzun güvendiği ve güçlü sosyal bağları olan bir arkadaş </a:t>
            </a:r>
            <a:r>
              <a:rPr lang="tr-TR" dirty="0" smtClean="0"/>
              <a:t>grubuna </a:t>
            </a:r>
            <a:r>
              <a:rPr lang="tr-TR" dirty="0"/>
              <a:t>sahip olduğundan emin olun.</a:t>
            </a:r>
          </a:p>
        </p:txBody>
      </p:sp>
    </p:spTree>
    <p:extLst>
      <p:ext uri="{BB962C8B-B14F-4D97-AF65-F5344CB8AC3E}">
        <p14:creationId xmlns:p14="http://schemas.microsoft.com/office/powerpoint/2010/main" val="5655862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SİBER ZORBALIĞA KARŞI EBEVEYNLER NE YAPABİLİR?</a:t>
            </a:r>
            <a:endParaRPr lang="tr-TR" dirty="0"/>
          </a:p>
        </p:txBody>
      </p:sp>
      <p:sp>
        <p:nvSpPr>
          <p:cNvPr id="3" name="İçerik Yer Tutucusu 2"/>
          <p:cNvSpPr>
            <a:spLocks noGrp="1"/>
          </p:cNvSpPr>
          <p:nvPr>
            <p:ph idx="1"/>
          </p:nvPr>
        </p:nvSpPr>
        <p:spPr/>
        <p:txBody>
          <a:bodyPr/>
          <a:lstStyle/>
          <a:p>
            <a:r>
              <a:rPr lang="tr-TR" dirty="0"/>
              <a:t>Özellikle sanal ortamda dahi insanların duygularının olduğu vurgulanmalı, şaka yapmak için dahi olsa kırıcı olabilecek herhangi bir paylaşımın bir insanın hayatını olumsuz olarak etkileyebileceği açıkça anlatılmalıdır</a:t>
            </a:r>
            <a:r>
              <a:rPr lang="tr-TR" dirty="0" smtClean="0"/>
              <a:t>.</a:t>
            </a:r>
          </a:p>
          <a:p>
            <a:r>
              <a:rPr lang="tr-TR" dirty="0" smtClean="0"/>
              <a:t>Eksikliklerin, engellerin , hastalıkların, dış görünüşün, mesleğin, ekonomik durumun , yaşanılan yerin vb. dalga geçilecek şeyler olmadığı ve kişinin kendi elinde olmayan şeylerle yargılanmaması çocuklara gerektiği öğretilmelidir.</a:t>
            </a:r>
            <a:endParaRPr lang="tr-TR" dirty="0"/>
          </a:p>
          <a:p>
            <a:endParaRPr lang="tr-TR" dirty="0"/>
          </a:p>
        </p:txBody>
      </p:sp>
    </p:spTree>
    <p:extLst>
      <p:ext uri="{BB962C8B-B14F-4D97-AF65-F5344CB8AC3E}">
        <p14:creationId xmlns:p14="http://schemas.microsoft.com/office/powerpoint/2010/main" val="41562526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Eğer çocuğunuz siber zorbalık mağduru olursa…</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pPr lvl="0"/>
            <a:r>
              <a:rPr lang="tr-TR" dirty="0"/>
              <a:t>Yargılamayın ya da düzeltmeye çalışmayın. Ona kulak verin, empati kurun, koşulsuz destek vereceğinize dair güven verin.</a:t>
            </a:r>
          </a:p>
          <a:p>
            <a:pPr lvl="0"/>
            <a:r>
              <a:rPr lang="tr-TR" dirty="0"/>
              <a:t>Her şeyi kayıt altında tutun. Siber zorbalık kanıtı olabilecek her şeyin bir kopyasını kendinizde tutun.</a:t>
            </a:r>
          </a:p>
          <a:p>
            <a:pPr lvl="0"/>
            <a:r>
              <a:rPr lang="tr-TR" dirty="0"/>
              <a:t>Çocuğunuzun okulda destek alabileceği ve güvenebileceği </a:t>
            </a:r>
            <a:r>
              <a:rPr lang="tr-TR" dirty="0" smtClean="0"/>
              <a:t>bir öğretmen belirleyin</a:t>
            </a:r>
            <a:r>
              <a:rPr lang="tr-TR" dirty="0"/>
              <a:t>.</a:t>
            </a:r>
          </a:p>
          <a:p>
            <a:pPr lvl="0"/>
            <a:r>
              <a:rPr lang="tr-TR" dirty="0"/>
              <a:t>Mantıklı tepkiler verin, ani çıkışlarda bulunmayın. Kendi sosyal medya araçlarında yaşadığınız endişeleri ifşa etmeyin.</a:t>
            </a:r>
          </a:p>
          <a:p>
            <a:pPr lvl="0"/>
            <a:r>
              <a:rPr lang="tr-TR" dirty="0"/>
              <a:t>Uygulamaların güvenlik ayarlarını çocuğunuzla beraber gözden geçirin. Kullanıcı engellemeyi, sahte hesapları tespit etmeyi, sahte hesapları, taciz edici yorumları ve uygun olmayan fotoğrafları nasıl ihbar edebileceğini öğretin.</a:t>
            </a:r>
          </a:p>
          <a:p>
            <a:endParaRPr lang="tr-TR" dirty="0"/>
          </a:p>
        </p:txBody>
      </p:sp>
    </p:spTree>
    <p:extLst>
      <p:ext uri="{BB962C8B-B14F-4D97-AF65-F5344CB8AC3E}">
        <p14:creationId xmlns:p14="http://schemas.microsoft.com/office/powerpoint/2010/main" val="17301026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Eğer çocuğunuz siber zorbalık mağduru olursa…</a:t>
            </a:r>
            <a:endParaRPr lang="tr-TR" dirty="0"/>
          </a:p>
        </p:txBody>
      </p:sp>
      <p:sp>
        <p:nvSpPr>
          <p:cNvPr id="3" name="İçerik Yer Tutucusu 2"/>
          <p:cNvSpPr>
            <a:spLocks noGrp="1"/>
          </p:cNvSpPr>
          <p:nvPr>
            <p:ph idx="1"/>
          </p:nvPr>
        </p:nvSpPr>
        <p:spPr/>
        <p:txBody>
          <a:bodyPr/>
          <a:lstStyle/>
          <a:p>
            <a:pPr lvl="0" fontAlgn="base"/>
            <a:r>
              <a:rPr lang="tr-TR" dirty="0"/>
              <a:t>Kendisini doğrudan etkilemese bile siber zorbalık yapanların ihbar edilmesinin öneminden bahsedin.</a:t>
            </a:r>
          </a:p>
          <a:p>
            <a:pPr lvl="0" fontAlgn="base"/>
            <a:r>
              <a:rPr lang="tr-TR" dirty="0"/>
              <a:t>Çocuğunuzun özgüvenini tekrar kazanmasını sağlayıcı etkinlikleri destekleyin.</a:t>
            </a:r>
          </a:p>
          <a:p>
            <a:r>
              <a:rPr lang="tr-TR" dirty="0" smtClean="0"/>
              <a:t>Uzman yardımı alın.</a:t>
            </a:r>
          </a:p>
          <a:p>
            <a:r>
              <a:rPr lang="tr-TR" dirty="0" smtClean="0"/>
              <a:t>Çocuğunuzun Bilişim derslerinin </a:t>
            </a:r>
            <a:r>
              <a:rPr lang="tr-TR" dirty="0"/>
              <a:t>artırılması ve bilişim </a:t>
            </a:r>
            <a:r>
              <a:rPr lang="tr-TR" dirty="0" smtClean="0"/>
              <a:t>güvenliği, dijital okuryazarlık konularının  </a:t>
            </a:r>
            <a:r>
              <a:rPr lang="tr-TR" dirty="0"/>
              <a:t>müfredata </a:t>
            </a:r>
            <a:r>
              <a:rPr lang="tr-TR" dirty="0" smtClean="0"/>
              <a:t>eklenmesi seçmeli derslerin buna uygun seçilmesi bu konularda eğitim verilmesi konusunda okullardan talepte bulunun.</a:t>
            </a:r>
            <a:endParaRPr lang="tr-TR" dirty="0"/>
          </a:p>
          <a:p>
            <a:endParaRPr lang="tr-TR" dirty="0"/>
          </a:p>
        </p:txBody>
      </p:sp>
    </p:spTree>
    <p:extLst>
      <p:ext uri="{BB962C8B-B14F-4D97-AF65-F5344CB8AC3E}">
        <p14:creationId xmlns:p14="http://schemas.microsoft.com/office/powerpoint/2010/main" val="323075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DD26FE7-EED4-3A46-8C39-155B1891BC92}"/>
              </a:ext>
            </a:extLst>
          </p:cNvPr>
          <p:cNvPicPr>
            <a:picLocks noChangeAspect="1"/>
          </p:cNvPicPr>
          <p:nvPr/>
        </p:nvPicPr>
        <p:blipFill>
          <a:blip r:embed="rId3"/>
          <a:stretch>
            <a:fillRect/>
          </a:stretch>
        </p:blipFill>
        <p:spPr>
          <a:xfrm>
            <a:off x="1635942" y="503827"/>
            <a:ext cx="9251409" cy="5546495"/>
          </a:xfrm>
          <a:prstGeom prst="rect">
            <a:avLst/>
          </a:prstGeom>
        </p:spPr>
      </p:pic>
      <p:grpSp>
        <p:nvGrpSpPr>
          <p:cNvPr id="7" name="Group 6">
            <a:extLst>
              <a:ext uri="{FF2B5EF4-FFF2-40B4-BE49-F238E27FC236}">
                <a16:creationId xmlns:a16="http://schemas.microsoft.com/office/drawing/2014/main" xmlns="" id="{614F37DF-B494-4549-8043-7EA6562A2A93}"/>
              </a:ext>
            </a:extLst>
          </p:cNvPr>
          <p:cNvGrpSpPr/>
          <p:nvPr/>
        </p:nvGrpSpPr>
        <p:grpSpPr>
          <a:xfrm>
            <a:off x="1757232" y="1026777"/>
            <a:ext cx="4784640" cy="4474427"/>
            <a:chOff x="1757232" y="1026777"/>
            <a:chExt cx="4784640" cy="4474427"/>
          </a:xfrm>
        </p:grpSpPr>
        <p:sp>
          <p:nvSpPr>
            <p:cNvPr id="38" name="object 2">
              <a:extLst>
                <a:ext uri="{FF2B5EF4-FFF2-40B4-BE49-F238E27FC236}">
                  <a16:creationId xmlns:a16="http://schemas.microsoft.com/office/drawing/2014/main" xmlns="" id="{E497187E-C6CA-1B4B-BB52-07AAD2F69145}"/>
                </a:ext>
              </a:extLst>
            </p:cNvPr>
            <p:cNvSpPr txBox="1">
              <a:spLocks/>
            </p:cNvSpPr>
            <p:nvPr/>
          </p:nvSpPr>
          <p:spPr>
            <a:xfrm>
              <a:off x="3496236" y="1026777"/>
              <a:ext cx="1306632" cy="291794"/>
            </a:xfrm>
            <a:prstGeom prst="rect">
              <a:avLst/>
            </a:prstGeom>
          </p:spPr>
          <p:txBody>
            <a:bodyPr vert="horz" wrap="square" lIns="0" tIns="10397" rIns="0" bIns="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701">
                <a:spcBef>
                  <a:spcPts val="82"/>
                </a:spcBef>
              </a:pPr>
              <a:r>
                <a:rPr lang="en-US" sz="2031" b="1" spc="-21" dirty="0">
                  <a:solidFill>
                    <a:schemeClr val="bg1"/>
                  </a:solidFill>
                  <a:latin typeface="Calibri" panose="020F0502020204030204" pitchFamily="34" charset="0"/>
                  <a:cs typeface="Calibri" panose="020F0502020204030204" pitchFamily="34" charset="0"/>
                </a:rPr>
                <a:t>Z</a:t>
              </a:r>
              <a:r>
                <a:rPr lang="en-US" sz="2031" b="1" spc="9" dirty="0">
                  <a:solidFill>
                    <a:schemeClr val="bg1"/>
                  </a:solidFill>
                  <a:latin typeface="Calibri" panose="020F0502020204030204" pitchFamily="34" charset="0"/>
                  <a:cs typeface="Calibri" panose="020F0502020204030204" pitchFamily="34" charset="0"/>
                </a:rPr>
                <a:t>OR</a:t>
              </a:r>
              <a:r>
                <a:rPr lang="en-US" sz="2031" b="1" spc="-12" dirty="0">
                  <a:solidFill>
                    <a:schemeClr val="bg1"/>
                  </a:solidFill>
                  <a:latin typeface="Calibri" panose="020F0502020204030204" pitchFamily="34" charset="0"/>
                  <a:cs typeface="Calibri" panose="020F0502020204030204" pitchFamily="34" charset="0"/>
                </a:rPr>
                <a:t>B</a:t>
              </a:r>
              <a:r>
                <a:rPr lang="en-US" sz="2031" b="1" spc="9" dirty="0">
                  <a:solidFill>
                    <a:schemeClr val="bg1"/>
                  </a:solidFill>
                  <a:latin typeface="Calibri" panose="020F0502020204030204" pitchFamily="34" charset="0"/>
                  <a:cs typeface="Calibri" panose="020F0502020204030204" pitchFamily="34" charset="0"/>
                </a:rPr>
                <a:t>ALIK</a:t>
              </a:r>
              <a:endParaRPr lang="en-US" sz="2031" b="1" dirty="0">
                <a:solidFill>
                  <a:schemeClr val="bg1"/>
                </a:solidFill>
                <a:latin typeface="Calibri" panose="020F0502020204030204" pitchFamily="34" charset="0"/>
                <a:cs typeface="Calibri" panose="020F0502020204030204" pitchFamily="34" charset="0"/>
              </a:endParaRPr>
            </a:p>
          </p:txBody>
        </p:sp>
        <p:sp>
          <p:nvSpPr>
            <p:cNvPr id="46" name="object 4">
              <a:extLst>
                <a:ext uri="{FF2B5EF4-FFF2-40B4-BE49-F238E27FC236}">
                  <a16:creationId xmlns:a16="http://schemas.microsoft.com/office/drawing/2014/main" xmlns="" id="{DEC5B32B-8266-7E48-80C5-DF70E8617628}"/>
                </a:ext>
              </a:extLst>
            </p:cNvPr>
            <p:cNvSpPr txBox="1"/>
            <p:nvPr/>
          </p:nvSpPr>
          <p:spPr>
            <a:xfrm>
              <a:off x="2048799" y="2046237"/>
              <a:ext cx="4212848" cy="615246"/>
            </a:xfrm>
            <a:prstGeom prst="rect">
              <a:avLst/>
            </a:prstGeom>
          </p:spPr>
          <p:txBody>
            <a:bodyPr vert="horz" wrap="square" lIns="0" tIns="7316" rIns="0" bIns="0" rtlCol="0">
              <a:spAutoFit/>
            </a:bodyPr>
            <a:lstStyle/>
            <a:p>
              <a:pPr>
                <a:spcBef>
                  <a:spcPts val="900"/>
                </a:spcBef>
              </a:pPr>
              <a:r>
                <a:rPr sz="1600" b="1" spc="-18" dirty="0" err="1">
                  <a:latin typeface="Calibri"/>
                  <a:cs typeface="Calibri"/>
                </a:rPr>
                <a:t>Yüz</a:t>
              </a:r>
              <a:r>
                <a:rPr lang="tr-TR" sz="1600" b="1" spc="-18" dirty="0">
                  <a:latin typeface="Calibri"/>
                  <a:cs typeface="Calibri"/>
                </a:rPr>
                <a:t> </a:t>
              </a:r>
              <a:r>
                <a:rPr sz="1600" b="1" spc="-18" dirty="0" err="1">
                  <a:latin typeface="Calibri"/>
                  <a:cs typeface="Calibri"/>
                </a:rPr>
                <a:t>yüze</a:t>
              </a:r>
              <a:endParaRPr sz="1600" b="1" dirty="0">
                <a:latin typeface="Calibri"/>
                <a:cs typeface="Calibri"/>
              </a:endParaRPr>
            </a:p>
            <a:p>
              <a:pPr>
                <a:lnSpc>
                  <a:spcPct val="100000"/>
                </a:lnSpc>
                <a:spcBef>
                  <a:spcPts val="900"/>
                </a:spcBef>
              </a:pPr>
              <a:endParaRPr sz="1600" b="1" dirty="0">
                <a:latin typeface="Calibri"/>
                <a:cs typeface="Calibri"/>
              </a:endParaRPr>
            </a:p>
          </p:txBody>
        </p:sp>
        <p:sp>
          <p:nvSpPr>
            <p:cNvPr id="47" name="object 5">
              <a:extLst>
                <a:ext uri="{FF2B5EF4-FFF2-40B4-BE49-F238E27FC236}">
                  <a16:creationId xmlns:a16="http://schemas.microsoft.com/office/drawing/2014/main" xmlns="" id="{9341E0F2-7D27-E140-9452-B0C86F014E82}"/>
                </a:ext>
              </a:extLst>
            </p:cNvPr>
            <p:cNvSpPr txBox="1"/>
            <p:nvPr/>
          </p:nvSpPr>
          <p:spPr>
            <a:xfrm>
              <a:off x="1757232" y="3392986"/>
              <a:ext cx="4784640" cy="494775"/>
            </a:xfrm>
            <a:prstGeom prst="rect">
              <a:avLst/>
            </a:prstGeom>
            <a:noFill/>
          </p:spPr>
          <p:txBody>
            <a:bodyPr vert="horz" wrap="square" lIns="0" tIns="2310" rIns="0" bIns="0" rtlCol="0">
              <a:spAutoFit/>
            </a:bodyPr>
            <a:lstStyle/>
            <a:p>
              <a:pPr>
                <a:spcBef>
                  <a:spcPts val="18"/>
                </a:spcBef>
              </a:pPr>
              <a:endParaRPr sz="1600" b="1" dirty="0">
                <a:latin typeface="Calibri" panose="020F0502020204030204" pitchFamily="34" charset="0"/>
                <a:cs typeface="Calibri" panose="020F0502020204030204" pitchFamily="34" charset="0"/>
              </a:endParaRPr>
            </a:p>
            <a:p>
              <a:pPr marL="311517"/>
              <a:r>
                <a:rPr sz="1600" b="1" spc="-6" dirty="0">
                  <a:latin typeface="Calibri" panose="020F0502020204030204" pitchFamily="34" charset="0"/>
                  <a:cs typeface="Calibri" panose="020F0502020204030204" pitchFamily="34" charset="0"/>
                </a:rPr>
                <a:t>Sınırlı </a:t>
              </a:r>
              <a:r>
                <a:rPr sz="1600" b="1" spc="-9" dirty="0">
                  <a:latin typeface="Calibri" panose="020F0502020204030204" pitchFamily="34" charset="0"/>
                  <a:cs typeface="Calibri" panose="020F0502020204030204" pitchFamily="34" charset="0"/>
                </a:rPr>
                <a:t>sayıda </a:t>
              </a:r>
              <a:r>
                <a:rPr sz="1600" b="1" spc="-3" dirty="0">
                  <a:latin typeface="Calibri" panose="020F0502020204030204" pitchFamily="34" charset="0"/>
                  <a:cs typeface="Calibri" panose="020F0502020204030204" pitchFamily="34" charset="0"/>
                </a:rPr>
                <a:t>kişi </a:t>
              </a:r>
              <a:r>
                <a:rPr sz="1600" b="1" spc="-6" dirty="0" err="1">
                  <a:latin typeface="Calibri" panose="020F0502020204030204" pitchFamily="34" charset="0"/>
                  <a:cs typeface="Calibri" panose="020F0502020204030204" pitchFamily="34" charset="0"/>
                </a:rPr>
                <a:t>şahit</a:t>
              </a:r>
              <a:r>
                <a:rPr sz="1600" b="1" spc="9" dirty="0">
                  <a:latin typeface="Calibri" panose="020F0502020204030204" pitchFamily="34" charset="0"/>
                  <a:cs typeface="Calibri" panose="020F0502020204030204" pitchFamily="34" charset="0"/>
                </a:rPr>
                <a:t> </a:t>
              </a:r>
              <a:r>
                <a:rPr sz="1600" b="1" spc="-6" dirty="0" err="1">
                  <a:latin typeface="Calibri" panose="020F0502020204030204" pitchFamily="34" charset="0"/>
                  <a:cs typeface="Calibri" panose="020F0502020204030204" pitchFamily="34" charset="0"/>
                </a:rPr>
                <a:t>olur</a:t>
              </a:r>
              <a:r>
                <a:rPr lang="tr-TR" sz="1600" b="1" spc="-6" dirty="0">
                  <a:latin typeface="Calibri" panose="020F0502020204030204" pitchFamily="34" charset="0"/>
                  <a:cs typeface="Calibri" panose="020F0502020204030204" pitchFamily="34" charset="0"/>
                </a:rPr>
                <a:t>.</a:t>
              </a:r>
              <a:endParaRPr sz="1600" b="1" dirty="0">
                <a:latin typeface="Calibri" panose="020F0502020204030204" pitchFamily="34" charset="0"/>
                <a:cs typeface="Calibri" panose="020F0502020204030204" pitchFamily="34" charset="0"/>
              </a:endParaRPr>
            </a:p>
          </p:txBody>
        </p:sp>
        <p:sp>
          <p:nvSpPr>
            <p:cNvPr id="48" name="object 6">
              <a:extLst>
                <a:ext uri="{FF2B5EF4-FFF2-40B4-BE49-F238E27FC236}">
                  <a16:creationId xmlns:a16="http://schemas.microsoft.com/office/drawing/2014/main" xmlns="" id="{9AB7D8C3-C697-0B44-AF76-D77F81BFFCB5}"/>
                </a:ext>
              </a:extLst>
            </p:cNvPr>
            <p:cNvSpPr txBox="1"/>
            <p:nvPr/>
          </p:nvSpPr>
          <p:spPr>
            <a:xfrm>
              <a:off x="2035679" y="4440705"/>
              <a:ext cx="4268172" cy="253609"/>
            </a:xfrm>
            <a:prstGeom prst="rect">
              <a:avLst/>
            </a:prstGeom>
          </p:spPr>
          <p:txBody>
            <a:bodyPr vert="horz" wrap="square" lIns="0" tIns="7316" rIns="0" bIns="0" rtlCol="0">
              <a:spAutoFit/>
            </a:bodyPr>
            <a:lstStyle/>
            <a:p>
              <a:pPr marL="35425">
                <a:spcBef>
                  <a:spcPts val="58"/>
                </a:spcBef>
              </a:pPr>
              <a:r>
                <a:rPr sz="1600" b="1" spc="-9" dirty="0">
                  <a:solidFill>
                    <a:srgbClr val="124634"/>
                  </a:solidFill>
                  <a:latin typeface="Calibri" panose="020F0502020204030204" pitchFamily="34" charset="0"/>
                  <a:cs typeface="Calibri" panose="020F0502020204030204" pitchFamily="34" charset="0"/>
                </a:rPr>
                <a:t>Zorba </a:t>
              </a:r>
              <a:r>
                <a:rPr sz="1600" b="1" spc="-6" dirty="0">
                  <a:solidFill>
                    <a:srgbClr val="124634"/>
                  </a:solidFill>
                  <a:latin typeface="Calibri" panose="020F0502020204030204" pitchFamily="34" charset="0"/>
                  <a:cs typeface="Calibri" panose="020F0502020204030204" pitchFamily="34" charset="0"/>
                </a:rPr>
                <a:t>tespit </a:t>
              </a:r>
              <a:r>
                <a:rPr sz="1600" b="1" spc="-18" dirty="0">
                  <a:solidFill>
                    <a:srgbClr val="124634"/>
                  </a:solidFill>
                  <a:latin typeface="Calibri" panose="020F0502020204030204" pitchFamily="34" charset="0"/>
                  <a:cs typeface="Calibri" panose="020F0502020204030204" pitchFamily="34" charset="0"/>
                </a:rPr>
                <a:t>edilebilir. </a:t>
              </a:r>
              <a:r>
                <a:rPr sz="1600" b="1" spc="-6" dirty="0">
                  <a:solidFill>
                    <a:srgbClr val="124634"/>
                  </a:solidFill>
                  <a:latin typeface="Calibri" panose="020F0502020204030204" pitchFamily="34" charset="0"/>
                  <a:cs typeface="Calibri" panose="020F0502020204030204" pitchFamily="34" charset="0"/>
                </a:rPr>
                <a:t>Kim olduğu</a:t>
              </a:r>
              <a:r>
                <a:rPr sz="1600" b="1" spc="33" dirty="0">
                  <a:solidFill>
                    <a:srgbClr val="124634"/>
                  </a:solidFill>
                  <a:latin typeface="Calibri" panose="020F0502020204030204" pitchFamily="34" charset="0"/>
                  <a:cs typeface="Calibri" panose="020F0502020204030204" pitchFamily="34" charset="0"/>
                </a:rPr>
                <a:t> </a:t>
              </a:r>
              <a:r>
                <a:rPr sz="1600" b="1" spc="-21" dirty="0" err="1">
                  <a:solidFill>
                    <a:srgbClr val="124634"/>
                  </a:solidFill>
                  <a:latin typeface="Calibri" panose="020F0502020204030204" pitchFamily="34" charset="0"/>
                  <a:cs typeface="Calibri" panose="020F0502020204030204" pitchFamily="34" charset="0"/>
                </a:rPr>
                <a:t>bellidir</a:t>
              </a:r>
              <a:r>
                <a:rPr sz="1600" b="1" spc="-21" dirty="0">
                  <a:solidFill>
                    <a:srgbClr val="124634"/>
                  </a:solidFill>
                  <a:latin typeface="Calibri" panose="020F0502020204030204" pitchFamily="34" charset="0"/>
                  <a:cs typeface="Calibri" panose="020F0502020204030204" pitchFamily="34" charset="0"/>
                </a:rPr>
                <a:t>.</a:t>
              </a:r>
              <a:endParaRPr sz="1600" b="1" dirty="0">
                <a:latin typeface="Calibri" panose="020F0502020204030204" pitchFamily="34" charset="0"/>
                <a:cs typeface="Calibri" panose="020F0502020204030204" pitchFamily="34" charset="0"/>
              </a:endParaRPr>
            </a:p>
          </p:txBody>
        </p:sp>
        <p:sp>
          <p:nvSpPr>
            <p:cNvPr id="52" name="object 4">
              <a:extLst>
                <a:ext uri="{FF2B5EF4-FFF2-40B4-BE49-F238E27FC236}">
                  <a16:creationId xmlns:a16="http://schemas.microsoft.com/office/drawing/2014/main" xmlns="" id="{C646D4D1-F8B2-CF4C-83CF-1BE1445B518C}"/>
                </a:ext>
              </a:extLst>
            </p:cNvPr>
            <p:cNvSpPr txBox="1"/>
            <p:nvPr/>
          </p:nvSpPr>
          <p:spPr>
            <a:xfrm>
              <a:off x="2048799" y="2818749"/>
              <a:ext cx="4212848" cy="253609"/>
            </a:xfrm>
            <a:prstGeom prst="rect">
              <a:avLst/>
            </a:prstGeom>
          </p:spPr>
          <p:txBody>
            <a:bodyPr vert="horz" wrap="square" lIns="0" tIns="7316" rIns="0" bIns="0" rtlCol="0">
              <a:spAutoFit/>
            </a:bodyPr>
            <a:lstStyle/>
            <a:p>
              <a:pPr>
                <a:spcBef>
                  <a:spcPts val="900"/>
                </a:spcBef>
              </a:pPr>
              <a:r>
                <a:rPr lang="en-US" sz="1600" b="1" spc="-3" dirty="0" err="1">
                  <a:cs typeface="Calibri"/>
                </a:rPr>
                <a:t>Gizlenecek</a:t>
              </a:r>
              <a:r>
                <a:rPr lang="en-US" sz="1600" b="1" spc="-3" dirty="0">
                  <a:cs typeface="Calibri"/>
                </a:rPr>
                <a:t> </a:t>
              </a:r>
              <a:r>
                <a:rPr lang="en-US" sz="1600" b="1" spc="-15" dirty="0" err="1">
                  <a:cs typeface="Calibri"/>
                </a:rPr>
                <a:t>ya</a:t>
              </a:r>
              <a:r>
                <a:rPr lang="en-US" sz="1600" b="1" spc="-15" dirty="0">
                  <a:cs typeface="Calibri"/>
                </a:rPr>
                <a:t> </a:t>
              </a:r>
              <a:r>
                <a:rPr lang="en-US" sz="1600" b="1" spc="-6" dirty="0">
                  <a:cs typeface="Calibri"/>
                </a:rPr>
                <a:t>da </a:t>
              </a:r>
              <a:r>
                <a:rPr lang="en-US" sz="1600" b="1" spc="-9" dirty="0" err="1">
                  <a:cs typeface="Calibri"/>
                </a:rPr>
                <a:t>kaçacak</a:t>
              </a:r>
              <a:r>
                <a:rPr lang="en-US" sz="1600" b="1" spc="-9" dirty="0">
                  <a:cs typeface="Calibri"/>
                </a:rPr>
                <a:t> </a:t>
              </a:r>
              <a:r>
                <a:rPr lang="en-US" sz="1600" b="1" spc="-6" dirty="0" err="1">
                  <a:cs typeface="Calibri"/>
                </a:rPr>
                <a:t>bir</a:t>
              </a:r>
              <a:r>
                <a:rPr lang="en-US" sz="1600" b="1" spc="-6" dirty="0">
                  <a:cs typeface="Calibri"/>
                </a:rPr>
                <a:t> </a:t>
              </a:r>
              <a:r>
                <a:rPr lang="en-US" sz="1600" b="1" spc="-9" dirty="0" err="1">
                  <a:cs typeface="Calibri"/>
                </a:rPr>
                <a:t>ortam</a:t>
              </a:r>
              <a:r>
                <a:rPr lang="en-US" sz="1600" b="1" spc="15" dirty="0">
                  <a:cs typeface="Calibri"/>
                </a:rPr>
                <a:t> </a:t>
              </a:r>
              <a:r>
                <a:rPr lang="en-US" sz="1600" b="1" spc="-6" dirty="0" err="1">
                  <a:cs typeface="Calibri"/>
                </a:rPr>
                <a:t>bulunabilir</a:t>
              </a:r>
              <a:r>
                <a:rPr lang="tr-TR" sz="1600" b="1" spc="-6" dirty="0">
                  <a:cs typeface="Calibri"/>
                </a:rPr>
                <a:t>.</a:t>
              </a:r>
              <a:endParaRPr lang="en-US" sz="1600" b="1" dirty="0">
                <a:cs typeface="Calibri"/>
              </a:endParaRPr>
            </a:p>
          </p:txBody>
        </p:sp>
        <p:sp>
          <p:nvSpPr>
            <p:cNvPr id="5" name="Rectangle 4">
              <a:extLst>
                <a:ext uri="{FF2B5EF4-FFF2-40B4-BE49-F238E27FC236}">
                  <a16:creationId xmlns:a16="http://schemas.microsoft.com/office/drawing/2014/main" xmlns="" id="{B39A387B-B3C5-C542-B9A2-BD0A7273C8DF}"/>
                </a:ext>
              </a:extLst>
            </p:cNvPr>
            <p:cNvSpPr/>
            <p:nvPr/>
          </p:nvSpPr>
          <p:spPr>
            <a:xfrm>
              <a:off x="1978804" y="5162650"/>
              <a:ext cx="4194225" cy="338554"/>
            </a:xfrm>
            <a:prstGeom prst="rect">
              <a:avLst/>
            </a:prstGeom>
          </p:spPr>
          <p:txBody>
            <a:bodyPr wrap="none">
              <a:spAutoFit/>
            </a:bodyPr>
            <a:lstStyle/>
            <a:p>
              <a:pPr marL="7701">
                <a:spcBef>
                  <a:spcPts val="1130"/>
                </a:spcBef>
              </a:pPr>
              <a:r>
                <a:rPr lang="en-US" sz="1600" b="1" spc="-6" dirty="0" err="1">
                  <a:solidFill>
                    <a:srgbClr val="124634"/>
                  </a:solidFill>
                  <a:latin typeface="Calibri" panose="020F0502020204030204" pitchFamily="34" charset="0"/>
                  <a:cs typeface="Calibri" panose="020F0502020204030204" pitchFamily="34" charset="0"/>
                </a:rPr>
                <a:t>Zorbalığın</a:t>
              </a:r>
              <a:r>
                <a:rPr lang="en-US" sz="1600" b="1" spc="-6" dirty="0">
                  <a:solidFill>
                    <a:srgbClr val="124634"/>
                  </a:solidFill>
                  <a:latin typeface="Calibri" panose="020F0502020204030204" pitchFamily="34" charset="0"/>
                  <a:cs typeface="Calibri" panose="020F0502020204030204" pitchFamily="34" charset="0"/>
                </a:rPr>
                <a:t> </a:t>
              </a:r>
              <a:r>
                <a:rPr lang="en-US" sz="1600" b="1" spc="-9" dirty="0" err="1">
                  <a:solidFill>
                    <a:srgbClr val="124634"/>
                  </a:solidFill>
                  <a:latin typeface="Calibri" panose="020F0502020204030204" pitchFamily="34" charset="0"/>
                  <a:cs typeface="Calibri" panose="020F0502020204030204" pitchFamily="34" charset="0"/>
                </a:rPr>
                <a:t>gerçekleştiği</a:t>
              </a:r>
              <a:r>
                <a:rPr lang="en-US" sz="1600" b="1" spc="-9" dirty="0">
                  <a:solidFill>
                    <a:srgbClr val="124634"/>
                  </a:solidFill>
                  <a:latin typeface="Calibri" panose="020F0502020204030204" pitchFamily="34" charset="0"/>
                  <a:cs typeface="Calibri" panose="020F0502020204030204" pitchFamily="34" charset="0"/>
                </a:rPr>
                <a:t> </a:t>
              </a:r>
              <a:r>
                <a:rPr lang="en-US" sz="1600" b="1" spc="-6" dirty="0" err="1">
                  <a:solidFill>
                    <a:srgbClr val="124634"/>
                  </a:solidFill>
                  <a:latin typeface="Calibri" panose="020F0502020204030204" pitchFamily="34" charset="0"/>
                  <a:cs typeface="Calibri" panose="020F0502020204030204" pitchFamily="34" charset="0"/>
                </a:rPr>
                <a:t>ortamdan</a:t>
              </a:r>
              <a:r>
                <a:rPr lang="en-US" sz="1600" b="1" spc="-6" dirty="0">
                  <a:solidFill>
                    <a:srgbClr val="124634"/>
                  </a:solidFill>
                  <a:latin typeface="Calibri" panose="020F0502020204030204" pitchFamily="34" charset="0"/>
                  <a:cs typeface="Calibri" panose="020F0502020204030204" pitchFamily="34" charset="0"/>
                </a:rPr>
                <a:t> </a:t>
              </a:r>
              <a:r>
                <a:rPr lang="en-US" sz="1600" b="1" spc="-9" dirty="0" err="1">
                  <a:solidFill>
                    <a:srgbClr val="124634"/>
                  </a:solidFill>
                  <a:latin typeface="Calibri" panose="020F0502020204030204" pitchFamily="34" charset="0"/>
                  <a:cs typeface="Calibri" panose="020F0502020204030204" pitchFamily="34" charset="0"/>
                </a:rPr>
                <a:t>uzak</a:t>
              </a:r>
              <a:r>
                <a:rPr lang="en-US" sz="1600" b="1" spc="-9" dirty="0">
                  <a:solidFill>
                    <a:srgbClr val="124634"/>
                  </a:solidFill>
                  <a:latin typeface="Calibri" panose="020F0502020204030204" pitchFamily="34" charset="0"/>
                  <a:cs typeface="Calibri" panose="020F0502020204030204" pitchFamily="34" charset="0"/>
                </a:rPr>
                <a:t> </a:t>
              </a:r>
              <a:r>
                <a:rPr lang="en-US" sz="1600" b="1" spc="-6" dirty="0" err="1">
                  <a:solidFill>
                    <a:srgbClr val="124634"/>
                  </a:solidFill>
                  <a:latin typeface="Calibri" panose="020F0502020204030204" pitchFamily="34" charset="0"/>
                  <a:cs typeface="Calibri" panose="020F0502020204030204" pitchFamily="34" charset="0"/>
                </a:rPr>
                <a:t>durabilir</a:t>
              </a:r>
              <a:endParaRPr lang="en-US" sz="1600" b="1" dirty="0">
                <a:latin typeface="Calibri" panose="020F0502020204030204" pitchFamily="34" charset="0"/>
                <a:cs typeface="Calibri" panose="020F0502020204030204" pitchFamily="34" charset="0"/>
              </a:endParaRPr>
            </a:p>
          </p:txBody>
        </p:sp>
      </p:grpSp>
      <p:grpSp>
        <p:nvGrpSpPr>
          <p:cNvPr id="8" name="Group 7">
            <a:extLst>
              <a:ext uri="{FF2B5EF4-FFF2-40B4-BE49-F238E27FC236}">
                <a16:creationId xmlns:a16="http://schemas.microsoft.com/office/drawing/2014/main" xmlns="" id="{7C22E3F1-9388-FA4F-87ED-68B38E868DC3}"/>
              </a:ext>
            </a:extLst>
          </p:cNvPr>
          <p:cNvGrpSpPr/>
          <p:nvPr/>
        </p:nvGrpSpPr>
        <p:grpSpPr>
          <a:xfrm>
            <a:off x="6303851" y="989995"/>
            <a:ext cx="4926362" cy="4604011"/>
            <a:chOff x="6303851" y="989995"/>
            <a:chExt cx="4926362" cy="4604011"/>
          </a:xfrm>
        </p:grpSpPr>
        <p:sp>
          <p:nvSpPr>
            <p:cNvPr id="39" name="object 3">
              <a:extLst>
                <a:ext uri="{FF2B5EF4-FFF2-40B4-BE49-F238E27FC236}">
                  <a16:creationId xmlns:a16="http://schemas.microsoft.com/office/drawing/2014/main" xmlns="" id="{E696A852-D8DE-FB48-87D3-3AA12C5A7F8C}"/>
                </a:ext>
              </a:extLst>
            </p:cNvPr>
            <p:cNvSpPr txBox="1"/>
            <p:nvPr/>
          </p:nvSpPr>
          <p:spPr>
            <a:xfrm>
              <a:off x="7886593" y="989995"/>
              <a:ext cx="2117533" cy="323020"/>
            </a:xfrm>
            <a:prstGeom prst="rect">
              <a:avLst/>
            </a:prstGeom>
          </p:spPr>
          <p:txBody>
            <a:bodyPr vert="horz" wrap="square" lIns="0" tIns="10397" rIns="0" bIns="0" rtlCol="0">
              <a:spAutoFit/>
            </a:bodyPr>
            <a:lstStyle/>
            <a:p>
              <a:pPr marL="7701">
                <a:spcBef>
                  <a:spcPts val="82"/>
                </a:spcBef>
              </a:pPr>
              <a:r>
                <a:rPr sz="2031" b="1" spc="9" dirty="0">
                  <a:solidFill>
                    <a:schemeClr val="bg1"/>
                  </a:solidFill>
                  <a:latin typeface="Calibri"/>
                  <a:cs typeface="Calibri"/>
                </a:rPr>
                <a:t>SİBER</a:t>
              </a:r>
              <a:r>
                <a:rPr sz="2031" b="1" spc="-36" dirty="0">
                  <a:solidFill>
                    <a:schemeClr val="bg1"/>
                  </a:solidFill>
                  <a:latin typeface="Calibri"/>
                  <a:cs typeface="Calibri"/>
                </a:rPr>
                <a:t> </a:t>
              </a:r>
              <a:r>
                <a:rPr sz="2031" b="1" spc="3" dirty="0">
                  <a:solidFill>
                    <a:schemeClr val="bg1"/>
                  </a:solidFill>
                  <a:latin typeface="Calibri"/>
                  <a:cs typeface="Calibri"/>
                </a:rPr>
                <a:t>ZORBALIK</a:t>
              </a:r>
              <a:endParaRPr sz="2031" dirty="0">
                <a:solidFill>
                  <a:schemeClr val="bg1"/>
                </a:solidFill>
                <a:latin typeface="Calibri"/>
                <a:cs typeface="Calibri"/>
              </a:endParaRPr>
            </a:p>
          </p:txBody>
        </p:sp>
        <p:sp>
          <p:nvSpPr>
            <p:cNvPr id="49" name="object 7">
              <a:extLst>
                <a:ext uri="{FF2B5EF4-FFF2-40B4-BE49-F238E27FC236}">
                  <a16:creationId xmlns:a16="http://schemas.microsoft.com/office/drawing/2014/main" xmlns="" id="{FB228A1D-C201-5244-8D53-0D5B51FCC8F8}"/>
                </a:ext>
              </a:extLst>
            </p:cNvPr>
            <p:cNvSpPr txBox="1"/>
            <p:nvPr/>
          </p:nvSpPr>
          <p:spPr>
            <a:xfrm>
              <a:off x="6341440" y="2826079"/>
              <a:ext cx="4668639" cy="1392382"/>
            </a:xfrm>
            <a:prstGeom prst="rect">
              <a:avLst/>
            </a:prstGeom>
          </p:spPr>
          <p:txBody>
            <a:bodyPr vert="horz" wrap="square" lIns="0" tIns="7316" rIns="0" bIns="0" rtlCol="0">
              <a:spAutoFit/>
            </a:bodyPr>
            <a:lstStyle/>
            <a:p>
              <a:pPr marL="199078">
                <a:spcBef>
                  <a:spcPts val="58"/>
                </a:spcBef>
              </a:pPr>
              <a:r>
                <a:rPr sz="1600" b="1" spc="-3" dirty="0">
                  <a:solidFill>
                    <a:srgbClr val="124634"/>
                  </a:solidFill>
                  <a:latin typeface="Calibri" panose="020F0502020204030204" pitchFamily="34" charset="0"/>
                  <a:cs typeface="Calibri" panose="020F0502020204030204" pitchFamily="34" charset="0"/>
                </a:rPr>
                <a:t>Gizlenmesi </a:t>
              </a:r>
              <a:r>
                <a:rPr sz="1600" b="1" spc="-12" dirty="0">
                  <a:solidFill>
                    <a:srgbClr val="124634"/>
                  </a:solidFill>
                  <a:latin typeface="Calibri" panose="020F0502020204030204" pitchFamily="34" charset="0"/>
                  <a:cs typeface="Calibri" panose="020F0502020204030204" pitchFamily="34" charset="0"/>
                </a:rPr>
                <a:t>ve </a:t>
              </a:r>
              <a:r>
                <a:rPr sz="1600" b="1" spc="-6" dirty="0" err="1">
                  <a:solidFill>
                    <a:srgbClr val="124634"/>
                  </a:solidFill>
                  <a:latin typeface="Calibri" panose="020F0502020204030204" pitchFamily="34" charset="0"/>
                  <a:cs typeface="Calibri" panose="020F0502020204030204" pitchFamily="34" charset="0"/>
                </a:rPr>
                <a:t>kaçması</a:t>
              </a:r>
              <a:r>
                <a:rPr sz="1600" b="1" spc="6" dirty="0">
                  <a:solidFill>
                    <a:srgbClr val="124634"/>
                  </a:solidFill>
                  <a:latin typeface="Calibri" panose="020F0502020204030204" pitchFamily="34" charset="0"/>
                  <a:cs typeface="Calibri" panose="020F0502020204030204" pitchFamily="34" charset="0"/>
                </a:rPr>
                <a:t> </a:t>
              </a:r>
              <a:r>
                <a:rPr sz="1600" b="1" spc="-12" dirty="0" err="1">
                  <a:solidFill>
                    <a:srgbClr val="124634"/>
                  </a:solidFill>
                  <a:latin typeface="Calibri" panose="020F0502020204030204" pitchFamily="34" charset="0"/>
                  <a:cs typeface="Calibri" panose="020F0502020204030204" pitchFamily="34" charset="0"/>
                </a:rPr>
                <a:t>zordur</a:t>
              </a:r>
              <a:r>
                <a:rPr lang="tr-TR" sz="1600" b="1" spc="-12" dirty="0">
                  <a:solidFill>
                    <a:srgbClr val="124634"/>
                  </a:solidFill>
                  <a:latin typeface="Calibri" panose="020F0502020204030204" pitchFamily="34" charset="0"/>
                  <a:cs typeface="Calibri" panose="020F0502020204030204" pitchFamily="34" charset="0"/>
                </a:rPr>
                <a:t>.</a:t>
              </a:r>
              <a:endParaRPr sz="1600" b="1" dirty="0">
                <a:latin typeface="Calibri" panose="020F0502020204030204" pitchFamily="34" charset="0"/>
                <a:cs typeface="Calibri" panose="020F0502020204030204" pitchFamily="34" charset="0"/>
              </a:endParaRPr>
            </a:p>
            <a:p>
              <a:pPr>
                <a:spcBef>
                  <a:spcPts val="15"/>
                </a:spcBef>
              </a:pPr>
              <a:endParaRPr sz="1600" b="1" dirty="0">
                <a:latin typeface="Calibri" panose="020F0502020204030204" pitchFamily="34" charset="0"/>
                <a:cs typeface="Calibri" panose="020F0502020204030204" pitchFamily="34" charset="0"/>
              </a:endParaRPr>
            </a:p>
            <a:p>
              <a:pPr marL="199078" marR="224492">
                <a:spcBef>
                  <a:spcPts val="900"/>
                </a:spcBef>
              </a:pPr>
              <a:r>
                <a:rPr sz="1600" b="1" spc="-9" dirty="0">
                  <a:solidFill>
                    <a:srgbClr val="124634"/>
                  </a:solidFill>
                  <a:latin typeface="Calibri" panose="020F0502020204030204" pitchFamily="34" charset="0"/>
                  <a:cs typeface="Calibri" panose="020F0502020204030204" pitchFamily="34" charset="0"/>
                </a:rPr>
                <a:t>Dünyanın </a:t>
              </a:r>
              <a:r>
                <a:rPr sz="1600" b="1" spc="-6" dirty="0">
                  <a:solidFill>
                    <a:srgbClr val="124634"/>
                  </a:solidFill>
                  <a:latin typeface="Calibri" panose="020F0502020204030204" pitchFamily="34" charset="0"/>
                  <a:cs typeface="Calibri" panose="020F0502020204030204" pitchFamily="34" charset="0"/>
                </a:rPr>
                <a:t>her yerinden insana </a:t>
              </a:r>
              <a:r>
                <a:rPr sz="1600" b="1" spc="-21" dirty="0">
                  <a:solidFill>
                    <a:srgbClr val="124634"/>
                  </a:solidFill>
                  <a:latin typeface="Calibri" panose="020F0502020204030204" pitchFamily="34" charset="0"/>
                  <a:cs typeface="Calibri" panose="020F0502020204030204" pitchFamily="34" charset="0"/>
                </a:rPr>
                <a:t>açıktır, </a:t>
              </a:r>
              <a:r>
                <a:rPr sz="1600" b="1" spc="-6" dirty="0">
                  <a:solidFill>
                    <a:srgbClr val="124634"/>
                  </a:solidFill>
                  <a:latin typeface="Calibri" panose="020F0502020204030204" pitchFamily="34" charset="0"/>
                  <a:cs typeface="Calibri" panose="020F0502020204030204" pitchFamily="34" charset="0"/>
                </a:rPr>
                <a:t>saniyeler içinde  geniş kitlelere </a:t>
              </a:r>
              <a:r>
                <a:rPr sz="1600" b="1" spc="-9" dirty="0">
                  <a:solidFill>
                    <a:srgbClr val="124634"/>
                  </a:solidFill>
                  <a:latin typeface="Calibri" panose="020F0502020204030204" pitchFamily="34" charset="0"/>
                  <a:cs typeface="Calibri" panose="020F0502020204030204" pitchFamily="34" charset="0"/>
                </a:rPr>
                <a:t>ulaşarak </a:t>
              </a:r>
              <a:r>
                <a:rPr sz="1600" b="1" spc="-6" dirty="0" err="1">
                  <a:solidFill>
                    <a:srgbClr val="124634"/>
                  </a:solidFill>
                  <a:latin typeface="Calibri" panose="020F0502020204030204" pitchFamily="34" charset="0"/>
                  <a:cs typeface="Calibri" panose="020F0502020204030204" pitchFamily="34" charset="0"/>
                </a:rPr>
                <a:t>popüler</a:t>
              </a:r>
              <a:r>
                <a:rPr sz="1600" b="1" spc="12" dirty="0">
                  <a:solidFill>
                    <a:srgbClr val="124634"/>
                  </a:solidFill>
                  <a:latin typeface="Calibri" panose="020F0502020204030204" pitchFamily="34" charset="0"/>
                  <a:cs typeface="Calibri" panose="020F0502020204030204" pitchFamily="34" charset="0"/>
                </a:rPr>
                <a:t> </a:t>
              </a:r>
              <a:r>
                <a:rPr sz="1600" b="1" spc="-6" dirty="0" err="1">
                  <a:solidFill>
                    <a:srgbClr val="124634"/>
                  </a:solidFill>
                  <a:latin typeface="Calibri" panose="020F0502020204030204" pitchFamily="34" charset="0"/>
                  <a:cs typeface="Calibri" panose="020F0502020204030204" pitchFamily="34" charset="0"/>
                </a:rPr>
                <a:t>olabilir</a:t>
              </a:r>
              <a:r>
                <a:rPr lang="tr-TR" sz="1600" b="1" spc="-6" dirty="0">
                  <a:solidFill>
                    <a:srgbClr val="124634"/>
                  </a:solidFill>
                  <a:latin typeface="Calibri" panose="020F0502020204030204" pitchFamily="34" charset="0"/>
                  <a:cs typeface="Calibri" panose="020F0502020204030204" pitchFamily="34" charset="0"/>
                </a:rPr>
                <a:t>.</a:t>
              </a:r>
              <a:endParaRPr sz="1600" b="1" dirty="0">
                <a:latin typeface="Calibri" panose="020F0502020204030204" pitchFamily="34" charset="0"/>
                <a:cs typeface="Calibri" panose="020F0502020204030204" pitchFamily="34" charset="0"/>
              </a:endParaRPr>
            </a:p>
            <a:p>
              <a:pPr>
                <a:spcBef>
                  <a:spcPts val="6"/>
                </a:spcBef>
              </a:pPr>
              <a:endParaRPr sz="1600" b="1" dirty="0">
                <a:latin typeface="Calibri" panose="020F0502020204030204" pitchFamily="34" charset="0"/>
                <a:cs typeface="Calibri" panose="020F0502020204030204" pitchFamily="34" charset="0"/>
              </a:endParaRPr>
            </a:p>
          </p:txBody>
        </p:sp>
        <p:sp>
          <p:nvSpPr>
            <p:cNvPr id="50" name="object 8">
              <a:extLst>
                <a:ext uri="{FF2B5EF4-FFF2-40B4-BE49-F238E27FC236}">
                  <a16:creationId xmlns:a16="http://schemas.microsoft.com/office/drawing/2014/main" xmlns="" id="{FA5D9A10-BDA1-0942-BAA8-5011722FD868}"/>
                </a:ext>
              </a:extLst>
            </p:cNvPr>
            <p:cNvSpPr txBox="1"/>
            <p:nvPr/>
          </p:nvSpPr>
          <p:spPr>
            <a:xfrm>
              <a:off x="6567445" y="2036605"/>
              <a:ext cx="1245652" cy="253609"/>
            </a:xfrm>
            <a:prstGeom prst="rect">
              <a:avLst/>
            </a:prstGeom>
          </p:spPr>
          <p:txBody>
            <a:bodyPr vert="horz" wrap="square" lIns="0" tIns="7316" rIns="0" bIns="0" rtlCol="0">
              <a:spAutoFit/>
            </a:bodyPr>
            <a:lstStyle/>
            <a:p>
              <a:pPr>
                <a:spcBef>
                  <a:spcPts val="58"/>
                </a:spcBef>
              </a:pPr>
              <a:r>
                <a:rPr sz="1600" b="1" spc="-6" dirty="0">
                  <a:solidFill>
                    <a:srgbClr val="124634"/>
                  </a:solidFill>
                  <a:latin typeface="Calibri" panose="020F0502020204030204" pitchFamily="34" charset="0"/>
                  <a:cs typeface="Calibri" panose="020F0502020204030204" pitchFamily="34" charset="0"/>
                </a:rPr>
                <a:t>Ç</a:t>
              </a:r>
              <a:r>
                <a:rPr sz="1600" b="1" spc="-12" dirty="0">
                  <a:solidFill>
                    <a:srgbClr val="124634"/>
                  </a:solidFill>
                  <a:latin typeface="Calibri" panose="020F0502020204030204" pitchFamily="34" charset="0"/>
                  <a:cs typeface="Calibri" panose="020F0502020204030204" pitchFamily="34" charset="0"/>
                </a:rPr>
                <a:t>e</a:t>
              </a:r>
              <a:r>
                <a:rPr sz="1600" b="1" spc="-3" dirty="0">
                  <a:solidFill>
                    <a:srgbClr val="124634"/>
                  </a:solidFill>
                  <a:latin typeface="Calibri" panose="020F0502020204030204" pitchFamily="34" charset="0"/>
                  <a:cs typeface="Calibri" panose="020F0502020204030204" pitchFamily="34" charset="0"/>
                </a:rPr>
                <a:t>vrimiçi</a:t>
              </a:r>
              <a:endParaRPr sz="1600" b="1" dirty="0">
                <a:latin typeface="Calibri" panose="020F0502020204030204" pitchFamily="34" charset="0"/>
                <a:cs typeface="Calibri" panose="020F0502020204030204" pitchFamily="34" charset="0"/>
              </a:endParaRPr>
            </a:p>
          </p:txBody>
        </p:sp>
        <p:sp>
          <p:nvSpPr>
            <p:cNvPr id="51" name="object 7">
              <a:extLst>
                <a:ext uri="{FF2B5EF4-FFF2-40B4-BE49-F238E27FC236}">
                  <a16:creationId xmlns:a16="http://schemas.microsoft.com/office/drawing/2014/main" xmlns="" id="{3EF09AD2-CD37-BE45-86EF-5D42F3168A0B}"/>
                </a:ext>
              </a:extLst>
            </p:cNvPr>
            <p:cNvSpPr txBox="1"/>
            <p:nvPr/>
          </p:nvSpPr>
          <p:spPr>
            <a:xfrm>
              <a:off x="6390120" y="4324217"/>
              <a:ext cx="4399800" cy="746051"/>
            </a:xfrm>
            <a:prstGeom prst="rect">
              <a:avLst/>
            </a:prstGeom>
          </p:spPr>
          <p:txBody>
            <a:bodyPr vert="horz" wrap="square" lIns="0" tIns="7316" rIns="0" bIns="0" rtlCol="0">
              <a:spAutoFit/>
            </a:bodyPr>
            <a:lstStyle/>
            <a:p>
              <a:pPr marL="203314"/>
              <a:r>
                <a:rPr lang="en-US" sz="1600" b="1" spc="-9" dirty="0">
                  <a:solidFill>
                    <a:srgbClr val="124634"/>
                  </a:solidFill>
                  <a:latin typeface="Calibri" panose="020F0502020204030204" pitchFamily="34" charset="0"/>
                  <a:cs typeface="Calibri" panose="020F0502020204030204" pitchFamily="34" charset="0"/>
                </a:rPr>
                <a:t>Zorba </a:t>
              </a:r>
              <a:r>
                <a:rPr lang="en-US" sz="1600" b="1" spc="-3" dirty="0" err="1">
                  <a:solidFill>
                    <a:srgbClr val="124634"/>
                  </a:solidFill>
                  <a:latin typeface="Calibri" panose="020F0502020204030204" pitchFamily="34" charset="0"/>
                  <a:cs typeface="Calibri" panose="020F0502020204030204" pitchFamily="34" charset="0"/>
                </a:rPr>
                <a:t>anonim</a:t>
              </a:r>
              <a:r>
                <a:rPr lang="en-US" sz="1600" b="1" spc="-3" dirty="0">
                  <a:solidFill>
                    <a:srgbClr val="124634"/>
                  </a:solidFill>
                  <a:latin typeface="Calibri" panose="020F0502020204030204" pitchFamily="34" charset="0"/>
                  <a:cs typeface="Calibri" panose="020F0502020204030204" pitchFamily="34" charset="0"/>
                </a:rPr>
                <a:t> </a:t>
              </a:r>
              <a:r>
                <a:rPr lang="en-US" sz="1600" b="1" spc="-21" dirty="0" err="1">
                  <a:solidFill>
                    <a:srgbClr val="124634"/>
                  </a:solidFill>
                  <a:latin typeface="Calibri" panose="020F0502020204030204" pitchFamily="34" charset="0"/>
                  <a:cs typeface="Calibri" panose="020F0502020204030204" pitchFamily="34" charset="0"/>
                </a:rPr>
                <a:t>olabilir</a:t>
              </a:r>
              <a:r>
                <a:rPr lang="en-US" sz="1600" b="1" spc="-21" dirty="0">
                  <a:solidFill>
                    <a:srgbClr val="124634"/>
                  </a:solidFill>
                  <a:latin typeface="Calibri" panose="020F0502020204030204" pitchFamily="34" charset="0"/>
                  <a:cs typeface="Calibri" panose="020F0502020204030204" pitchFamily="34" charset="0"/>
                </a:rPr>
                <a:t>. </a:t>
              </a:r>
              <a:r>
                <a:rPr lang="en-US" sz="1600" b="1" spc="-6" dirty="0" err="1">
                  <a:solidFill>
                    <a:srgbClr val="124634"/>
                  </a:solidFill>
                  <a:latin typeface="Calibri" panose="020F0502020204030204" pitchFamily="34" charset="0"/>
                  <a:cs typeface="Calibri" panose="020F0502020204030204" pitchFamily="34" charset="0"/>
                </a:rPr>
                <a:t>Kimliği</a:t>
              </a:r>
              <a:r>
                <a:rPr lang="tr-TR" sz="1600" b="1" spc="-6" dirty="0">
                  <a:solidFill>
                    <a:srgbClr val="124634"/>
                  </a:solidFill>
                  <a:latin typeface="Calibri" panose="020F0502020204030204" pitchFamily="34" charset="0"/>
                  <a:cs typeface="Calibri" panose="020F0502020204030204" pitchFamily="34" charset="0"/>
                </a:rPr>
                <a:t>, </a:t>
              </a:r>
              <a:r>
                <a:rPr lang="en-US" sz="1600" b="1" spc="-3" dirty="0" err="1">
                  <a:solidFill>
                    <a:srgbClr val="124634"/>
                  </a:solidFill>
                  <a:latin typeface="Calibri" panose="020F0502020204030204" pitchFamily="34" charset="0"/>
                  <a:cs typeface="Calibri" panose="020F0502020204030204" pitchFamily="34" charset="0"/>
                </a:rPr>
                <a:t>adı</a:t>
              </a:r>
              <a:r>
                <a:rPr lang="en-US" sz="1600" b="1" spc="-3" dirty="0">
                  <a:solidFill>
                    <a:srgbClr val="124634"/>
                  </a:solidFill>
                  <a:latin typeface="Calibri" panose="020F0502020204030204" pitchFamily="34" charset="0"/>
                  <a:cs typeface="Calibri" panose="020F0502020204030204" pitchFamily="34" charset="0"/>
                </a:rPr>
                <a:t> </a:t>
              </a:r>
              <a:r>
                <a:rPr lang="en-US" sz="1600" b="1" spc="-9" dirty="0" err="1">
                  <a:solidFill>
                    <a:srgbClr val="124634"/>
                  </a:solidFill>
                  <a:latin typeface="Calibri" panose="020F0502020204030204" pitchFamily="34" charset="0"/>
                  <a:cs typeface="Calibri" panose="020F0502020204030204" pitchFamily="34" charset="0"/>
                </a:rPr>
                <a:t>gerçek</a:t>
              </a:r>
              <a:r>
                <a:rPr lang="en-US" sz="1600" b="1" spc="30" dirty="0">
                  <a:solidFill>
                    <a:srgbClr val="124634"/>
                  </a:solidFill>
                  <a:latin typeface="Calibri" panose="020F0502020204030204" pitchFamily="34" charset="0"/>
                  <a:cs typeface="Calibri" panose="020F0502020204030204" pitchFamily="34" charset="0"/>
                </a:rPr>
                <a:t> </a:t>
              </a:r>
              <a:r>
                <a:rPr lang="en-US" sz="1600" b="1" spc="-18" dirty="0" err="1">
                  <a:solidFill>
                    <a:srgbClr val="124634"/>
                  </a:solidFill>
                  <a:latin typeface="Calibri" panose="020F0502020204030204" pitchFamily="34" charset="0"/>
                  <a:cs typeface="Calibri" panose="020F0502020204030204" pitchFamily="34" charset="0"/>
                </a:rPr>
                <a:t>olmayabilir</a:t>
              </a:r>
              <a:r>
                <a:rPr lang="en-US" sz="1600" b="1" spc="-18" dirty="0">
                  <a:solidFill>
                    <a:srgbClr val="124634"/>
                  </a:solidFill>
                  <a:latin typeface="Calibri" panose="020F0502020204030204" pitchFamily="34" charset="0"/>
                  <a:cs typeface="Calibri" panose="020F0502020204030204" pitchFamily="34" charset="0"/>
                </a:rPr>
                <a:t>.</a:t>
              </a:r>
              <a:endParaRPr lang="en-US" sz="1600" b="1" dirty="0">
                <a:latin typeface="Calibri" panose="020F0502020204030204" pitchFamily="34" charset="0"/>
                <a:cs typeface="Calibri" panose="020F0502020204030204" pitchFamily="34" charset="0"/>
              </a:endParaRPr>
            </a:p>
            <a:p>
              <a:pPr>
                <a:spcBef>
                  <a:spcPts val="15"/>
                </a:spcBef>
              </a:pPr>
              <a:endParaRPr lang="en-US" sz="1600" b="1" dirty="0">
                <a:latin typeface="Calibri" panose="020F0502020204030204" pitchFamily="34" charset="0"/>
                <a:cs typeface="Calibri" panose="020F0502020204030204" pitchFamily="34" charset="0"/>
              </a:endParaRPr>
            </a:p>
          </p:txBody>
        </p:sp>
        <p:sp>
          <p:nvSpPr>
            <p:cNvPr id="6" name="Rectangle 5">
              <a:extLst>
                <a:ext uri="{FF2B5EF4-FFF2-40B4-BE49-F238E27FC236}">
                  <a16:creationId xmlns:a16="http://schemas.microsoft.com/office/drawing/2014/main" xmlns="" id="{E1F98D6A-1EDC-3C4C-A304-7D35DE132C80}"/>
                </a:ext>
              </a:extLst>
            </p:cNvPr>
            <p:cNvSpPr/>
            <p:nvPr/>
          </p:nvSpPr>
          <p:spPr>
            <a:xfrm>
              <a:off x="6303851" y="5009231"/>
              <a:ext cx="4926362" cy="584775"/>
            </a:xfrm>
            <a:prstGeom prst="rect">
              <a:avLst/>
            </a:prstGeom>
          </p:spPr>
          <p:txBody>
            <a:bodyPr wrap="square">
              <a:spAutoFit/>
            </a:bodyPr>
            <a:lstStyle/>
            <a:p>
              <a:pPr marL="209475" marR="1422811">
                <a:spcBef>
                  <a:spcPts val="900"/>
                </a:spcBef>
              </a:pPr>
              <a:r>
                <a:rPr lang="en-US" sz="1600" b="1" spc="-9" dirty="0">
                  <a:solidFill>
                    <a:srgbClr val="124634"/>
                  </a:solidFill>
                  <a:latin typeface="Calibri" panose="020F0502020204030204" pitchFamily="34" charset="0"/>
                  <a:cs typeface="Calibri" panose="020F0502020204030204" pitchFamily="34" charset="0"/>
                </a:rPr>
                <a:t>Zorbalık </a:t>
              </a:r>
              <a:r>
                <a:rPr lang="en-US" sz="1600" b="1" spc="-6" dirty="0">
                  <a:solidFill>
                    <a:srgbClr val="124634"/>
                  </a:solidFill>
                  <a:latin typeface="Calibri" panose="020F0502020204030204" pitchFamily="34" charset="0"/>
                  <a:cs typeface="Calibri" panose="020F0502020204030204" pitchFamily="34" charset="0"/>
                </a:rPr>
                <a:t>her </a:t>
              </a:r>
              <a:r>
                <a:rPr lang="en-US" sz="1600" b="1" spc="-9" dirty="0">
                  <a:solidFill>
                    <a:srgbClr val="124634"/>
                  </a:solidFill>
                  <a:latin typeface="Calibri" panose="020F0502020204030204" pitchFamily="34" charset="0"/>
                  <a:cs typeface="Calibri" panose="020F0502020204030204" pitchFamily="34" charset="0"/>
                </a:rPr>
                <a:t>zaman </a:t>
              </a:r>
              <a:r>
                <a:rPr lang="en-US" sz="1600" b="1" spc="-12" dirty="0" err="1">
                  <a:solidFill>
                    <a:srgbClr val="124634"/>
                  </a:solidFill>
                  <a:latin typeface="Calibri" panose="020F0502020204030204" pitchFamily="34" charset="0"/>
                  <a:cs typeface="Calibri" panose="020F0502020204030204" pitchFamily="34" charset="0"/>
                </a:rPr>
                <a:t>ve</a:t>
              </a:r>
              <a:r>
                <a:rPr lang="en-US" sz="1600" b="1" spc="-12" dirty="0">
                  <a:solidFill>
                    <a:srgbClr val="124634"/>
                  </a:solidFill>
                  <a:latin typeface="Calibri" panose="020F0502020204030204" pitchFamily="34" charset="0"/>
                  <a:cs typeface="Calibri" panose="020F0502020204030204" pitchFamily="34" charset="0"/>
                </a:rPr>
                <a:t> </a:t>
              </a:r>
              <a:r>
                <a:rPr lang="en-US" sz="1600" b="1" spc="-6" dirty="0">
                  <a:solidFill>
                    <a:srgbClr val="124634"/>
                  </a:solidFill>
                  <a:latin typeface="Calibri" panose="020F0502020204030204" pitchFamily="34" charset="0"/>
                  <a:cs typeface="Calibri" panose="020F0502020204030204" pitchFamily="34" charset="0"/>
                </a:rPr>
                <a:t>her </a:t>
              </a:r>
              <a:r>
                <a:rPr lang="en-US" sz="1600" b="1" spc="-3" dirty="0" err="1">
                  <a:solidFill>
                    <a:srgbClr val="124634"/>
                  </a:solidFill>
                  <a:latin typeface="Calibri" panose="020F0502020204030204" pitchFamily="34" charset="0"/>
                  <a:cs typeface="Calibri" panose="020F0502020204030204" pitchFamily="34" charset="0"/>
                </a:rPr>
                <a:t>çevrimiçi</a:t>
              </a:r>
              <a:r>
                <a:rPr lang="en-US" sz="1600" b="1" spc="-3" dirty="0">
                  <a:solidFill>
                    <a:srgbClr val="124634"/>
                  </a:solidFill>
                  <a:latin typeface="Calibri" panose="020F0502020204030204" pitchFamily="34" charset="0"/>
                  <a:cs typeface="Calibri" panose="020F0502020204030204" pitchFamily="34" charset="0"/>
                </a:rPr>
                <a:t>  </a:t>
              </a:r>
              <a:r>
                <a:rPr lang="en-US" sz="1600" b="1" spc="-6" dirty="0" err="1">
                  <a:solidFill>
                    <a:srgbClr val="124634"/>
                  </a:solidFill>
                  <a:latin typeface="Calibri" panose="020F0502020204030204" pitchFamily="34" charset="0"/>
                  <a:cs typeface="Calibri" panose="020F0502020204030204" pitchFamily="34" charset="0"/>
                </a:rPr>
                <a:t>ortamda</a:t>
              </a:r>
              <a:r>
                <a:rPr lang="en-US" sz="1600" b="1" spc="-6" dirty="0">
                  <a:solidFill>
                    <a:srgbClr val="124634"/>
                  </a:solidFill>
                  <a:latin typeface="Calibri" panose="020F0502020204030204" pitchFamily="34" charset="0"/>
                  <a:cs typeface="Calibri" panose="020F0502020204030204" pitchFamily="34" charset="0"/>
                </a:rPr>
                <a:t> </a:t>
              </a:r>
              <a:r>
                <a:rPr lang="en-US" sz="1600" b="1" spc="-9" dirty="0" err="1">
                  <a:solidFill>
                    <a:srgbClr val="124634"/>
                  </a:solidFill>
                  <a:latin typeface="Calibri" panose="020F0502020204030204" pitchFamily="34" charset="0"/>
                  <a:cs typeface="Calibri" panose="020F0502020204030204" pitchFamily="34" charset="0"/>
                </a:rPr>
                <a:t>meydana</a:t>
              </a:r>
              <a:r>
                <a:rPr lang="en-US" sz="1600" b="1" spc="-6" dirty="0">
                  <a:solidFill>
                    <a:srgbClr val="124634"/>
                  </a:solidFill>
                  <a:latin typeface="Calibri" panose="020F0502020204030204" pitchFamily="34" charset="0"/>
                  <a:cs typeface="Calibri" panose="020F0502020204030204" pitchFamily="34" charset="0"/>
                </a:rPr>
                <a:t> </a:t>
              </a:r>
              <a:r>
                <a:rPr lang="en-US" sz="1600" b="1" spc="-18" dirty="0" err="1">
                  <a:solidFill>
                    <a:srgbClr val="124634"/>
                  </a:solidFill>
                  <a:latin typeface="Calibri" panose="020F0502020204030204" pitchFamily="34" charset="0"/>
                  <a:cs typeface="Calibri" panose="020F0502020204030204" pitchFamily="34" charset="0"/>
                </a:rPr>
                <a:t>gelebilir</a:t>
              </a:r>
              <a:r>
                <a:rPr lang="en-US" sz="1600" b="1" spc="-18" dirty="0">
                  <a:solidFill>
                    <a:srgbClr val="124634"/>
                  </a:solidFill>
                  <a:latin typeface="Calibri" panose="020F0502020204030204" pitchFamily="34" charset="0"/>
                  <a:cs typeface="Calibri" panose="020F0502020204030204" pitchFamily="34" charset="0"/>
                </a:rPr>
                <a:t>.</a:t>
              </a:r>
              <a:endParaRPr lang="en-US" sz="1600" b="1" dirty="0">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723764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ARAŞTIRMA VERİLERİ</a:t>
            </a:r>
          </a:p>
        </p:txBody>
      </p:sp>
      <p:sp>
        <p:nvSpPr>
          <p:cNvPr id="3" name="İçerik Yer Tutucusu 2"/>
          <p:cNvSpPr>
            <a:spLocks noGrp="1"/>
          </p:cNvSpPr>
          <p:nvPr>
            <p:ph idx="1"/>
          </p:nvPr>
        </p:nvSpPr>
        <p:spPr/>
        <p:txBody>
          <a:bodyPr>
            <a:normAutofit lnSpcReduction="10000"/>
          </a:bodyPr>
          <a:lstStyle/>
          <a:p>
            <a:r>
              <a:rPr lang="tr-TR" dirty="0" smtClean="0"/>
              <a:t>Bir araştırmada katılımcıların cevapları</a:t>
            </a:r>
          </a:p>
          <a:p>
            <a:r>
              <a:rPr lang="tr-TR" dirty="0"/>
              <a:t>Sosyal medya sizin için önemli mi</a:t>
            </a:r>
            <a:r>
              <a:rPr lang="tr-TR" dirty="0" smtClean="0"/>
              <a:t>?  Evet- %89</a:t>
            </a:r>
          </a:p>
          <a:p>
            <a:r>
              <a:rPr lang="tr-TR" dirty="0"/>
              <a:t>Sosyal medyada hiç zorbalığa uğradınız mı</a:t>
            </a:r>
            <a:r>
              <a:rPr lang="tr-TR" dirty="0" smtClean="0"/>
              <a:t>?  Evet - %69</a:t>
            </a:r>
          </a:p>
          <a:p>
            <a:r>
              <a:rPr lang="tr-TR" dirty="0"/>
              <a:t>Herhangi bir sosyal medya hesabınızın şifresi çalındı mı</a:t>
            </a:r>
            <a:r>
              <a:rPr lang="tr-TR" dirty="0" smtClean="0"/>
              <a:t>? Evet- </a:t>
            </a:r>
            <a:r>
              <a:rPr lang="tr-TR" dirty="0"/>
              <a:t>77% </a:t>
            </a:r>
            <a:endParaRPr lang="tr-TR" dirty="0" smtClean="0"/>
          </a:p>
          <a:p>
            <a:r>
              <a:rPr lang="tr-TR" dirty="0"/>
              <a:t>Sizden büyük birisi sosyal medya üzerinden resminizi, adresinizi ya da telefon numaranızı istedi mi</a:t>
            </a:r>
            <a:r>
              <a:rPr lang="tr-TR" dirty="0" smtClean="0"/>
              <a:t>? Evet- %79</a:t>
            </a:r>
          </a:p>
          <a:p>
            <a:r>
              <a:rPr lang="tr-TR" dirty="0"/>
              <a:t>. Bir insanın yüzüne söyleyemeyeceğiniz sözleri sosyal medyada söyler misiniz? </a:t>
            </a:r>
            <a:r>
              <a:rPr lang="tr-TR" dirty="0" smtClean="0"/>
              <a:t>Evet -%65</a:t>
            </a:r>
          </a:p>
          <a:p>
            <a:r>
              <a:rPr lang="tr-TR" dirty="0"/>
              <a:t>Siber zorbalık (internet üzerinden kişilerle alay etme, isim takma, dedikodu yayma, hakaret etme gibi saldırgan davranışlar) yaptınız mı</a:t>
            </a:r>
            <a:r>
              <a:rPr lang="tr-TR" dirty="0" smtClean="0"/>
              <a:t>? Evet - %67</a:t>
            </a:r>
          </a:p>
          <a:p>
            <a:endParaRPr lang="tr-TR" dirty="0"/>
          </a:p>
        </p:txBody>
      </p:sp>
    </p:spTree>
    <p:extLst>
      <p:ext uri="{BB962C8B-B14F-4D97-AF65-F5344CB8AC3E}">
        <p14:creationId xmlns:p14="http://schemas.microsoft.com/office/powerpoint/2010/main" val="21795675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ARAŞTIRMA VERİLERİ</a:t>
            </a:r>
          </a:p>
        </p:txBody>
      </p:sp>
      <p:sp>
        <p:nvSpPr>
          <p:cNvPr id="3" name="İçerik Yer Tutucusu 2"/>
          <p:cNvSpPr>
            <a:spLocks noGrp="1"/>
          </p:cNvSpPr>
          <p:nvPr>
            <p:ph idx="1"/>
          </p:nvPr>
        </p:nvSpPr>
        <p:spPr/>
        <p:txBody>
          <a:bodyPr/>
          <a:lstStyle/>
          <a:p>
            <a:r>
              <a:rPr lang="tr-TR" dirty="0"/>
              <a:t>İnternette arkadaşlarınızın ya da başka kişilerin fotoğraflarını veya video görüntülerini onların izni olmadan mesaj ile diğer kişilere gönderir misiniz</a:t>
            </a:r>
            <a:r>
              <a:rPr lang="tr-TR" dirty="0" smtClean="0"/>
              <a:t>? Evet - %58</a:t>
            </a:r>
          </a:p>
          <a:p>
            <a:r>
              <a:rPr lang="tr-TR" dirty="0"/>
              <a:t>Bugüne kadar sosyal medyadan tanıdığınız birine ya da yabancı bir kişiye tehdit içerikli mesaj gönderdiniz mi? </a:t>
            </a:r>
            <a:r>
              <a:rPr lang="tr-TR" dirty="0" smtClean="0"/>
              <a:t>Evet-%86</a:t>
            </a:r>
          </a:p>
          <a:p>
            <a:r>
              <a:rPr lang="tr-TR" dirty="0"/>
              <a:t>Sosyal medyadaki herhangi bir fenomeni örnek alıyor musunuz</a:t>
            </a:r>
            <a:r>
              <a:rPr lang="tr-TR" dirty="0" smtClean="0"/>
              <a:t>? Evet-%35</a:t>
            </a:r>
            <a:endParaRPr lang="tr-TR" dirty="0"/>
          </a:p>
        </p:txBody>
      </p:sp>
    </p:spTree>
    <p:extLst>
      <p:ext uri="{BB962C8B-B14F-4D97-AF65-F5344CB8AC3E}">
        <p14:creationId xmlns:p14="http://schemas.microsoft.com/office/powerpoint/2010/main" val="2771091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Siber Zorbalık Türleri</a:t>
            </a:r>
            <a:endParaRPr lang="tr-TR" dirty="0"/>
          </a:p>
        </p:txBody>
      </p:sp>
      <p:sp>
        <p:nvSpPr>
          <p:cNvPr id="3" name="İçerik Yer Tutucusu 2"/>
          <p:cNvSpPr>
            <a:spLocks noGrp="1"/>
          </p:cNvSpPr>
          <p:nvPr>
            <p:ph idx="1"/>
          </p:nvPr>
        </p:nvSpPr>
        <p:spPr>
          <a:xfrm>
            <a:off x="1154955" y="2224585"/>
            <a:ext cx="8761412" cy="3795215"/>
          </a:xfrm>
        </p:spPr>
        <p:txBody>
          <a:bodyPr>
            <a:normAutofit/>
          </a:bodyPr>
          <a:lstStyle/>
          <a:p>
            <a:r>
              <a:rPr lang="tr-TR" spc="-3" dirty="0">
                <a:latin typeface="Calibri"/>
                <a:cs typeface="Calibri"/>
              </a:rPr>
              <a:t>Sosyal </a:t>
            </a:r>
            <a:r>
              <a:rPr lang="tr-TR" spc="6" dirty="0">
                <a:latin typeface="Calibri"/>
                <a:cs typeface="Calibri"/>
              </a:rPr>
              <a:t>medyada birinin hakkında </a:t>
            </a:r>
            <a:r>
              <a:rPr lang="tr-TR" spc="3" dirty="0">
                <a:latin typeface="Calibri"/>
                <a:cs typeface="Calibri"/>
              </a:rPr>
              <a:t>yalanlar  </a:t>
            </a:r>
            <a:r>
              <a:rPr lang="tr-TR" dirty="0">
                <a:latin typeface="Calibri"/>
                <a:cs typeface="Calibri"/>
              </a:rPr>
              <a:t>yaymak </a:t>
            </a:r>
            <a:r>
              <a:rPr lang="tr-TR" spc="-6" dirty="0">
                <a:latin typeface="Calibri"/>
                <a:cs typeface="Calibri"/>
              </a:rPr>
              <a:t>veya </a:t>
            </a:r>
            <a:r>
              <a:rPr lang="tr-TR" spc="3" dirty="0">
                <a:latin typeface="Calibri"/>
                <a:cs typeface="Calibri"/>
              </a:rPr>
              <a:t>utanç verici </a:t>
            </a:r>
            <a:r>
              <a:rPr lang="tr-TR" spc="-3" dirty="0" err="1">
                <a:latin typeface="Calibri"/>
                <a:cs typeface="Calibri"/>
              </a:rPr>
              <a:t>fotoğraﬂarını</a:t>
            </a:r>
            <a:r>
              <a:rPr lang="tr-TR" spc="-3" dirty="0">
                <a:latin typeface="Calibri"/>
                <a:cs typeface="Calibri"/>
              </a:rPr>
              <a:t>  </a:t>
            </a:r>
            <a:r>
              <a:rPr lang="tr-TR" spc="3" dirty="0">
                <a:latin typeface="Calibri"/>
                <a:cs typeface="Calibri"/>
              </a:rPr>
              <a:t>yayınlamak</a:t>
            </a:r>
            <a:endParaRPr lang="tr-TR" dirty="0">
              <a:latin typeface="Calibri"/>
              <a:cs typeface="Calibri"/>
            </a:endParaRPr>
          </a:p>
          <a:p>
            <a:r>
              <a:rPr lang="tr-TR" spc="9" dirty="0">
                <a:latin typeface="Calibri"/>
                <a:cs typeface="Calibri"/>
              </a:rPr>
              <a:t>Mesajlaşma </a:t>
            </a:r>
            <a:r>
              <a:rPr lang="tr-TR" spc="-3" dirty="0">
                <a:latin typeface="Calibri"/>
                <a:cs typeface="Calibri"/>
              </a:rPr>
              <a:t>platformları </a:t>
            </a:r>
            <a:r>
              <a:rPr lang="tr-TR" spc="3" dirty="0">
                <a:latin typeface="Calibri"/>
                <a:cs typeface="Calibri"/>
              </a:rPr>
              <a:t>aracılığıyla  </a:t>
            </a:r>
            <a:r>
              <a:rPr lang="tr-TR" dirty="0">
                <a:latin typeface="Calibri"/>
                <a:cs typeface="Calibri"/>
              </a:rPr>
              <a:t>incitici </a:t>
            </a:r>
            <a:r>
              <a:rPr lang="tr-TR" spc="6" dirty="0">
                <a:latin typeface="Calibri"/>
                <a:cs typeface="Calibri"/>
              </a:rPr>
              <a:t>mesajlar </a:t>
            </a:r>
            <a:r>
              <a:rPr lang="tr-TR" spc="-6" dirty="0">
                <a:latin typeface="Calibri"/>
                <a:cs typeface="Calibri"/>
              </a:rPr>
              <a:t>veya </a:t>
            </a:r>
            <a:r>
              <a:rPr lang="tr-TR" spc="3" dirty="0">
                <a:latin typeface="Calibri"/>
                <a:cs typeface="Calibri"/>
              </a:rPr>
              <a:t>tehditler</a:t>
            </a:r>
            <a:r>
              <a:rPr lang="tr-TR" spc="30" dirty="0">
                <a:latin typeface="Calibri"/>
                <a:cs typeface="Calibri"/>
              </a:rPr>
              <a:t> </a:t>
            </a:r>
            <a:r>
              <a:rPr lang="tr-TR" spc="6" dirty="0">
                <a:latin typeface="Calibri"/>
                <a:cs typeface="Calibri"/>
              </a:rPr>
              <a:t>göndermek</a:t>
            </a:r>
            <a:endParaRPr lang="tr-TR" dirty="0">
              <a:latin typeface="Calibri"/>
              <a:cs typeface="Calibri"/>
            </a:endParaRPr>
          </a:p>
          <a:p>
            <a:r>
              <a:rPr lang="tr-TR" spc="6" dirty="0">
                <a:latin typeface="Calibri"/>
                <a:cs typeface="Calibri"/>
              </a:rPr>
              <a:t>Birinin kimliğine </a:t>
            </a:r>
            <a:r>
              <a:rPr lang="tr-TR" spc="9" dirty="0">
                <a:latin typeface="Calibri"/>
                <a:cs typeface="Calibri"/>
              </a:rPr>
              <a:t>bürünmek </a:t>
            </a:r>
            <a:r>
              <a:rPr lang="tr-TR" spc="-6" dirty="0">
                <a:latin typeface="Calibri"/>
                <a:cs typeface="Calibri"/>
              </a:rPr>
              <a:t>veya </a:t>
            </a:r>
            <a:r>
              <a:rPr lang="tr-TR" spc="9" dirty="0">
                <a:latin typeface="Calibri"/>
                <a:cs typeface="Calibri"/>
              </a:rPr>
              <a:t>onun adına  </a:t>
            </a:r>
            <a:r>
              <a:rPr lang="tr-TR" spc="3" dirty="0">
                <a:latin typeface="Calibri"/>
                <a:cs typeface="Calibri"/>
              </a:rPr>
              <a:t>başkalarına </a:t>
            </a:r>
            <a:r>
              <a:rPr lang="tr-TR" spc="6" dirty="0">
                <a:latin typeface="Calibri"/>
                <a:cs typeface="Calibri"/>
              </a:rPr>
              <a:t>mesajlar</a:t>
            </a:r>
            <a:r>
              <a:rPr lang="tr-TR" dirty="0">
                <a:latin typeface="Calibri"/>
                <a:cs typeface="Calibri"/>
              </a:rPr>
              <a:t> </a:t>
            </a:r>
            <a:r>
              <a:rPr lang="tr-TR" spc="6" dirty="0">
                <a:latin typeface="Calibri"/>
                <a:cs typeface="Calibri"/>
              </a:rPr>
              <a:t>göndermek</a:t>
            </a:r>
            <a:endParaRPr lang="tr-TR" dirty="0">
              <a:latin typeface="Calibri"/>
              <a:cs typeface="Calibri"/>
            </a:endParaRPr>
          </a:p>
          <a:p>
            <a:r>
              <a:rPr lang="tr-TR" dirty="0"/>
              <a:t>Bir kişinin sosyal ağlardaki tüm hesaplarını onu rahatsız edecek biçimde </a:t>
            </a:r>
            <a:r>
              <a:rPr lang="tr-TR" dirty="0" smtClean="0"/>
              <a:t>takibe </a:t>
            </a:r>
            <a:r>
              <a:rPr lang="tr-TR" dirty="0"/>
              <a:t>almak (</a:t>
            </a:r>
            <a:r>
              <a:rPr lang="tr-TR" dirty="0" err="1"/>
              <a:t>stalkerlık</a:t>
            </a:r>
            <a:r>
              <a:rPr lang="tr-TR" dirty="0"/>
              <a:t>) </a:t>
            </a:r>
            <a:endParaRPr lang="tr-TR" dirty="0" smtClean="0"/>
          </a:p>
          <a:p>
            <a:r>
              <a:rPr lang="tr-TR" dirty="0" smtClean="0"/>
              <a:t>Kişilerin </a:t>
            </a:r>
            <a:r>
              <a:rPr lang="tr-TR" dirty="0"/>
              <a:t>sosyal ağlardaki paylaşımlarına sürekli olumsuz yorumlar yapmak</a:t>
            </a:r>
            <a:r>
              <a:rPr lang="tr-TR" dirty="0" smtClean="0"/>
              <a:t>,</a:t>
            </a:r>
          </a:p>
          <a:p>
            <a:r>
              <a:rPr lang="tr-TR" dirty="0"/>
              <a:t>Ortak arkadaşları organize ederek hedef olarak seçilen bireyi, arkadaş listelerinden silmelerini ve engellemelerini, yani sosyal olarak dışlamalarını sağlamak </a:t>
            </a:r>
          </a:p>
        </p:txBody>
      </p:sp>
    </p:spTree>
    <p:extLst>
      <p:ext uri="{BB962C8B-B14F-4D97-AF65-F5344CB8AC3E}">
        <p14:creationId xmlns:p14="http://schemas.microsoft.com/office/powerpoint/2010/main" val="678377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Siber Zorbalık Türleri</a:t>
            </a:r>
          </a:p>
        </p:txBody>
      </p:sp>
      <p:sp>
        <p:nvSpPr>
          <p:cNvPr id="3" name="İçerik Yer Tutucusu 2"/>
          <p:cNvSpPr>
            <a:spLocks noGrp="1"/>
          </p:cNvSpPr>
          <p:nvPr>
            <p:ph idx="1"/>
          </p:nvPr>
        </p:nvSpPr>
        <p:spPr/>
        <p:txBody>
          <a:bodyPr/>
          <a:lstStyle/>
          <a:p>
            <a:r>
              <a:rPr lang="tr-TR" b="1" dirty="0"/>
              <a:t>Çevrimiçi Taciz</a:t>
            </a:r>
            <a:r>
              <a:rPr lang="tr-TR" dirty="0"/>
              <a:t>: Taciz, zorbalığın en ciddi biçimlerinden biridir. Dedikodu yayma, isim takma, alay etme, iftira atma, fiziksel görünüş ile ilgili acımasız yorumlar yapma ve aşağılama gibi davranışlar örnek olarak verilebilir. </a:t>
            </a:r>
          </a:p>
          <a:p>
            <a:r>
              <a:rPr lang="tr-TR" b="1" dirty="0"/>
              <a:t>İfşa</a:t>
            </a:r>
            <a:r>
              <a:rPr lang="tr-TR" dirty="0"/>
              <a:t>: Bir kişiyi veya bir grubu, onlarla ilgili hassas veya özel bilgileri rızaları olmaksızın çevrimiçi ortamda yayınlayarak utandırmak veya alenen aşağılamak anlamına gelir.</a:t>
            </a:r>
          </a:p>
          <a:p>
            <a:endParaRPr lang="tr-TR" dirty="0"/>
          </a:p>
        </p:txBody>
      </p:sp>
    </p:spTree>
    <p:extLst>
      <p:ext uri="{BB962C8B-B14F-4D97-AF65-F5344CB8AC3E}">
        <p14:creationId xmlns:p14="http://schemas.microsoft.com/office/powerpoint/2010/main" val="169901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Siber Zorbanın Özellikleri</a:t>
            </a:r>
            <a:br>
              <a:rPr lang="tr-TR" b="1" dirty="0"/>
            </a:br>
            <a:endParaRPr lang="tr-TR" dirty="0"/>
          </a:p>
        </p:txBody>
      </p:sp>
      <p:sp>
        <p:nvSpPr>
          <p:cNvPr id="3" name="İçerik Yer Tutucusu 2"/>
          <p:cNvSpPr>
            <a:spLocks noGrp="1"/>
          </p:cNvSpPr>
          <p:nvPr>
            <p:ph idx="1"/>
          </p:nvPr>
        </p:nvSpPr>
        <p:spPr/>
        <p:txBody>
          <a:bodyPr/>
          <a:lstStyle/>
          <a:p>
            <a:r>
              <a:rPr lang="tr-TR" dirty="0" smtClean="0"/>
              <a:t>Fiziksel dünyada yakalanamayan başarıyı sanal ortamda yakalama isteği,</a:t>
            </a:r>
          </a:p>
          <a:p>
            <a:r>
              <a:rPr lang="tr-TR" dirty="0" smtClean="0"/>
              <a:t>Farklı görüşlerden olan kişileri cezalandırma arzusu</a:t>
            </a:r>
          </a:p>
          <a:p>
            <a:r>
              <a:rPr lang="tr-TR" dirty="0" smtClean="0"/>
              <a:t>Popüler olma hevesi</a:t>
            </a:r>
          </a:p>
          <a:p>
            <a:r>
              <a:rPr lang="tr-TR" dirty="0" smtClean="0"/>
              <a:t>İntikam duygusunu yoğun yaşama</a:t>
            </a:r>
          </a:p>
          <a:p>
            <a:r>
              <a:rPr lang="tr-TR" dirty="0" smtClean="0"/>
              <a:t>Kaba öfkeli ve saldırgan olma</a:t>
            </a:r>
          </a:p>
          <a:p>
            <a:r>
              <a:rPr lang="tr-TR" dirty="0" smtClean="0"/>
              <a:t>Okulda ve sosyal hayatta problemli olma</a:t>
            </a:r>
          </a:p>
          <a:p>
            <a:r>
              <a:rPr lang="tr-TR" dirty="0" smtClean="0"/>
              <a:t>Düşük özgüven ve düşük özsaygı</a:t>
            </a:r>
          </a:p>
          <a:p>
            <a:r>
              <a:rPr lang="tr-TR" dirty="0" smtClean="0"/>
              <a:t>Psikolojik sorunlara sahip olma</a:t>
            </a:r>
            <a:endParaRPr lang="tr-TR" dirty="0"/>
          </a:p>
        </p:txBody>
      </p:sp>
    </p:spTree>
    <p:extLst>
      <p:ext uri="{BB962C8B-B14F-4D97-AF65-F5344CB8AC3E}">
        <p14:creationId xmlns:p14="http://schemas.microsoft.com/office/powerpoint/2010/main" val="3767859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Siber Zorbanın Özellikleri</a:t>
            </a:r>
            <a:br>
              <a:rPr lang="tr-TR" b="1" dirty="0"/>
            </a:br>
            <a:endParaRPr lang="tr-TR" dirty="0"/>
          </a:p>
        </p:txBody>
      </p:sp>
      <p:sp>
        <p:nvSpPr>
          <p:cNvPr id="3" name="İçerik Yer Tutucusu 2"/>
          <p:cNvSpPr>
            <a:spLocks noGrp="1"/>
          </p:cNvSpPr>
          <p:nvPr>
            <p:ph idx="1"/>
          </p:nvPr>
        </p:nvSpPr>
        <p:spPr/>
        <p:txBody>
          <a:bodyPr/>
          <a:lstStyle/>
          <a:p>
            <a:r>
              <a:rPr lang="tr-TR" dirty="0" smtClean="0"/>
              <a:t>Empati kurmaktan yoksun olma</a:t>
            </a:r>
          </a:p>
          <a:p>
            <a:r>
              <a:rPr lang="tr-TR" dirty="0" smtClean="0"/>
              <a:t>Aile içi iletişimsizlik, geçimsizlik, problemler</a:t>
            </a:r>
          </a:p>
          <a:p>
            <a:r>
              <a:rPr lang="tr-TR" dirty="0" smtClean="0"/>
              <a:t>Madde kullanmaya meyilli olma</a:t>
            </a:r>
          </a:p>
          <a:p>
            <a:r>
              <a:rPr lang="tr-TR" dirty="0" smtClean="0"/>
              <a:t>İyi bilgisayar kullanma </a:t>
            </a:r>
          </a:p>
          <a:p>
            <a:pPr marL="0" indent="0">
              <a:buNone/>
            </a:pPr>
            <a:endParaRPr lang="tr-TR" dirty="0"/>
          </a:p>
        </p:txBody>
      </p:sp>
    </p:spTree>
    <p:extLst>
      <p:ext uri="{BB962C8B-B14F-4D97-AF65-F5344CB8AC3E}">
        <p14:creationId xmlns:p14="http://schemas.microsoft.com/office/powerpoint/2010/main" val="34370540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1544</TotalTime>
  <Words>1785</Words>
  <Application>Microsoft Office PowerPoint</Application>
  <PresentationFormat>Geniş ekran</PresentationFormat>
  <Paragraphs>175</Paragraphs>
  <Slides>28</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28</vt:i4>
      </vt:variant>
    </vt:vector>
  </HeadingPairs>
  <TitlesOfParts>
    <vt:vector size="33" baseType="lpstr">
      <vt:lpstr>Arial</vt:lpstr>
      <vt:lpstr>Calibri</vt:lpstr>
      <vt:lpstr>Century Gothic</vt:lpstr>
      <vt:lpstr>Wingdings 3</vt:lpstr>
      <vt:lpstr>İyon Toplantı Odası</vt:lpstr>
      <vt:lpstr>SİBER ZORBALIK </vt:lpstr>
      <vt:lpstr>SİBER ZORBALIK NEDİR?</vt:lpstr>
      <vt:lpstr>PowerPoint Sunusu</vt:lpstr>
      <vt:lpstr>ARAŞTIRMA VERİLERİ</vt:lpstr>
      <vt:lpstr>ARAŞTIRMA VERİLERİ</vt:lpstr>
      <vt:lpstr>Siber Zorbalık Türleri</vt:lpstr>
      <vt:lpstr>Siber Zorbalık Türleri</vt:lpstr>
      <vt:lpstr>Siber Zorbanın Özellikleri </vt:lpstr>
      <vt:lpstr>Siber Zorbanın Özellikleri </vt:lpstr>
      <vt:lpstr>Siber Zorbanın Özellikleri </vt:lpstr>
      <vt:lpstr>ARAŞTIRMA VERİLERİ</vt:lpstr>
      <vt:lpstr>Siber Zorbalığa Uğrayanların Özellikleri</vt:lpstr>
      <vt:lpstr>Siber Zorbalığa Uğramanın Kişiye Etkileri </vt:lpstr>
      <vt:lpstr>Siber Zorbalığa Uğramanın Kişiye Etkileri</vt:lpstr>
      <vt:lpstr>Siber Zorbalığa Uğramanın Kişiye Etkileri</vt:lpstr>
      <vt:lpstr>İnterneti Güvenli Kullanım İçin İpuçları </vt:lpstr>
      <vt:lpstr>İnterneti Güvenli Kullanım İçin İpuçları </vt:lpstr>
      <vt:lpstr>İnterneti Güvenli Kullanım İçin İpuçları </vt:lpstr>
      <vt:lpstr>İnterneti Güvenli Kullanım İçin İpuçları</vt:lpstr>
      <vt:lpstr>Okullar ve Öğretmenler Neler Yapabilir? </vt:lpstr>
      <vt:lpstr>Okullar ve Öğretmenler Neler Yapabilir?</vt:lpstr>
      <vt:lpstr>Okullar ve Öğretmenler Neler Yapabilir?</vt:lpstr>
      <vt:lpstr>SİBER ZORBALIĞA KARŞI EBEVEYNLER NE YAPABİLİR? </vt:lpstr>
      <vt:lpstr>SİBER ZORBALIĞA KARŞI EBEVEYNLER NE YAPABİLİR?</vt:lpstr>
      <vt:lpstr>SİBER ZORBALIĞA KARŞI EBEVEYNLER NE YAPABİLİR?</vt:lpstr>
      <vt:lpstr>SİBER ZORBALIĞA KARŞI EBEVEYNLER NE YAPABİLİR?</vt:lpstr>
      <vt:lpstr>Eğer çocuğunuz siber zorbalık mağduru olursa… </vt:lpstr>
      <vt:lpstr>Eğer çocuğunuz siber zorbalık mağduru olursa…</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33</cp:revision>
  <dcterms:created xsi:type="dcterms:W3CDTF">2022-05-25T07:29:12Z</dcterms:created>
  <dcterms:modified xsi:type="dcterms:W3CDTF">2022-05-26T10:59:42Z</dcterms:modified>
</cp:coreProperties>
</file>