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5" r:id="rId4"/>
    <p:sldId id="277" r:id="rId5"/>
    <p:sldId id="276" r:id="rId6"/>
    <p:sldId id="275" r:id="rId7"/>
    <p:sldId id="266" r:id="rId8"/>
    <p:sldId id="278" r:id="rId9"/>
    <p:sldId id="281" r:id="rId10"/>
    <p:sldId id="261" r:id="rId11"/>
    <p:sldId id="267" r:id="rId12"/>
    <p:sldId id="268" r:id="rId13"/>
    <p:sldId id="269" r:id="rId14"/>
    <p:sldId id="270" r:id="rId15"/>
    <p:sldId id="271" r:id="rId16"/>
    <p:sldId id="272" r:id="rId17"/>
    <p:sldId id="279" r:id="rId18"/>
    <p:sldId id="273" r:id="rId19"/>
    <p:sldId id="274" r:id="rId20"/>
    <p:sldId id="280" r:id="rId21"/>
    <p:sldId id="256" r:id="rId22"/>
    <p:sldId id="259" r:id="rId23"/>
    <p:sldId id="260" r:id="rId24"/>
    <p:sldId id="264"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6CC9641F-3948-4D8B-9BB3-7683F48B9594}" type="datetimeFigureOut">
              <a:rPr lang="tr-TR" smtClean="0"/>
              <a:t>26.12.2018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B838D96-32B4-4F07-B43C-37A240AEE2DE}" type="slidenum">
              <a:rPr lang="tr-TR" smtClean="0"/>
              <a:t>‹#›</a:t>
            </a:fld>
            <a:endParaRPr lang="tr-TR"/>
          </a:p>
        </p:txBody>
      </p:sp>
    </p:spTree>
    <p:extLst>
      <p:ext uri="{BB962C8B-B14F-4D97-AF65-F5344CB8AC3E}">
        <p14:creationId xmlns:p14="http://schemas.microsoft.com/office/powerpoint/2010/main" val="150346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CC9641F-3948-4D8B-9BB3-7683F48B9594}" type="datetimeFigureOut">
              <a:rPr lang="tr-TR" smtClean="0"/>
              <a:t>26.12.2018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B838D96-32B4-4F07-B43C-37A240AEE2DE}" type="slidenum">
              <a:rPr lang="tr-TR" smtClean="0"/>
              <a:t>‹#›</a:t>
            </a:fld>
            <a:endParaRPr lang="tr-TR"/>
          </a:p>
        </p:txBody>
      </p:sp>
    </p:spTree>
    <p:extLst>
      <p:ext uri="{BB962C8B-B14F-4D97-AF65-F5344CB8AC3E}">
        <p14:creationId xmlns:p14="http://schemas.microsoft.com/office/powerpoint/2010/main" val="179444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CC9641F-3948-4D8B-9BB3-7683F48B9594}" type="datetimeFigureOut">
              <a:rPr lang="tr-TR" smtClean="0"/>
              <a:t>26.12.2018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B838D96-32B4-4F07-B43C-37A240AEE2DE}" type="slidenum">
              <a:rPr lang="tr-TR" smtClean="0"/>
              <a:t>‹#›</a:t>
            </a:fld>
            <a:endParaRPr lang="tr-TR"/>
          </a:p>
        </p:txBody>
      </p:sp>
    </p:spTree>
    <p:extLst>
      <p:ext uri="{BB962C8B-B14F-4D97-AF65-F5344CB8AC3E}">
        <p14:creationId xmlns:p14="http://schemas.microsoft.com/office/powerpoint/2010/main" val="236789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CC9641F-3948-4D8B-9BB3-7683F48B9594}" type="datetimeFigureOut">
              <a:rPr lang="tr-TR" smtClean="0"/>
              <a:t>26.12.2018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B838D96-32B4-4F07-B43C-37A240AEE2DE}" type="slidenum">
              <a:rPr lang="tr-TR" smtClean="0"/>
              <a:t>‹#›</a:t>
            </a:fld>
            <a:endParaRPr lang="tr-TR"/>
          </a:p>
        </p:txBody>
      </p:sp>
    </p:spTree>
    <p:extLst>
      <p:ext uri="{BB962C8B-B14F-4D97-AF65-F5344CB8AC3E}">
        <p14:creationId xmlns:p14="http://schemas.microsoft.com/office/powerpoint/2010/main" val="312182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6CC9641F-3948-4D8B-9BB3-7683F48B9594}" type="datetimeFigureOut">
              <a:rPr lang="tr-TR" smtClean="0"/>
              <a:t>26.12.2018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B838D96-32B4-4F07-B43C-37A240AEE2DE}" type="slidenum">
              <a:rPr lang="tr-TR" smtClean="0"/>
              <a:t>‹#›</a:t>
            </a:fld>
            <a:endParaRPr lang="tr-TR"/>
          </a:p>
        </p:txBody>
      </p:sp>
    </p:spTree>
    <p:extLst>
      <p:ext uri="{BB962C8B-B14F-4D97-AF65-F5344CB8AC3E}">
        <p14:creationId xmlns:p14="http://schemas.microsoft.com/office/powerpoint/2010/main" val="4575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CC9641F-3948-4D8B-9BB3-7683F48B9594}" type="datetimeFigureOut">
              <a:rPr lang="tr-TR" smtClean="0"/>
              <a:t>26.12.2018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B838D96-32B4-4F07-B43C-37A240AEE2DE}" type="slidenum">
              <a:rPr lang="tr-TR" smtClean="0"/>
              <a:t>‹#›</a:t>
            </a:fld>
            <a:endParaRPr lang="tr-TR"/>
          </a:p>
        </p:txBody>
      </p:sp>
    </p:spTree>
    <p:extLst>
      <p:ext uri="{BB962C8B-B14F-4D97-AF65-F5344CB8AC3E}">
        <p14:creationId xmlns:p14="http://schemas.microsoft.com/office/powerpoint/2010/main" val="76843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CC9641F-3948-4D8B-9BB3-7683F48B9594}" type="datetimeFigureOut">
              <a:rPr lang="tr-TR" smtClean="0"/>
              <a:t>26.12.2018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B838D96-32B4-4F07-B43C-37A240AEE2DE}" type="slidenum">
              <a:rPr lang="tr-TR" smtClean="0"/>
              <a:t>‹#›</a:t>
            </a:fld>
            <a:endParaRPr lang="tr-TR"/>
          </a:p>
        </p:txBody>
      </p:sp>
    </p:spTree>
    <p:extLst>
      <p:ext uri="{BB962C8B-B14F-4D97-AF65-F5344CB8AC3E}">
        <p14:creationId xmlns:p14="http://schemas.microsoft.com/office/powerpoint/2010/main" val="29634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CC9641F-3948-4D8B-9BB3-7683F48B9594}" type="datetimeFigureOut">
              <a:rPr lang="tr-TR" smtClean="0"/>
              <a:t>26.12.2018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B838D96-32B4-4F07-B43C-37A240AEE2DE}" type="slidenum">
              <a:rPr lang="tr-TR" smtClean="0"/>
              <a:t>‹#›</a:t>
            </a:fld>
            <a:endParaRPr lang="tr-TR"/>
          </a:p>
        </p:txBody>
      </p:sp>
    </p:spTree>
    <p:extLst>
      <p:ext uri="{BB962C8B-B14F-4D97-AF65-F5344CB8AC3E}">
        <p14:creationId xmlns:p14="http://schemas.microsoft.com/office/powerpoint/2010/main" val="19814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CC9641F-3948-4D8B-9BB3-7683F48B9594}" type="datetimeFigureOut">
              <a:rPr lang="tr-TR" smtClean="0"/>
              <a:t>26.12.2018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B838D96-32B4-4F07-B43C-37A240AEE2DE}" type="slidenum">
              <a:rPr lang="tr-TR" smtClean="0"/>
              <a:t>‹#›</a:t>
            </a:fld>
            <a:endParaRPr lang="tr-TR"/>
          </a:p>
        </p:txBody>
      </p:sp>
    </p:spTree>
    <p:extLst>
      <p:ext uri="{BB962C8B-B14F-4D97-AF65-F5344CB8AC3E}">
        <p14:creationId xmlns:p14="http://schemas.microsoft.com/office/powerpoint/2010/main" val="2422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CC9641F-3948-4D8B-9BB3-7683F48B9594}" type="datetimeFigureOut">
              <a:rPr lang="tr-TR" smtClean="0"/>
              <a:t>26.12.2018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B838D96-32B4-4F07-B43C-37A240AEE2DE}" type="slidenum">
              <a:rPr lang="tr-TR" smtClean="0"/>
              <a:t>‹#›</a:t>
            </a:fld>
            <a:endParaRPr lang="tr-TR"/>
          </a:p>
        </p:txBody>
      </p:sp>
    </p:spTree>
    <p:extLst>
      <p:ext uri="{BB962C8B-B14F-4D97-AF65-F5344CB8AC3E}">
        <p14:creationId xmlns:p14="http://schemas.microsoft.com/office/powerpoint/2010/main" val="286448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CC9641F-3948-4D8B-9BB3-7683F48B9594}" type="datetimeFigureOut">
              <a:rPr lang="tr-TR" smtClean="0"/>
              <a:t>26.12.2018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B838D96-32B4-4F07-B43C-37A240AEE2DE}" type="slidenum">
              <a:rPr lang="tr-TR" smtClean="0"/>
              <a:t>‹#›</a:t>
            </a:fld>
            <a:endParaRPr lang="tr-TR"/>
          </a:p>
        </p:txBody>
      </p:sp>
    </p:spTree>
    <p:extLst>
      <p:ext uri="{BB962C8B-B14F-4D97-AF65-F5344CB8AC3E}">
        <p14:creationId xmlns:p14="http://schemas.microsoft.com/office/powerpoint/2010/main" val="168392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9641F-3948-4D8B-9BB3-7683F48B9594}" type="datetimeFigureOut">
              <a:rPr lang="tr-TR" smtClean="0"/>
              <a:t>26.12.2018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38D96-32B4-4F07-B43C-37A240AEE2DE}" type="slidenum">
              <a:rPr lang="tr-TR" smtClean="0"/>
              <a:t>‹#›</a:t>
            </a:fld>
            <a:endParaRPr lang="tr-TR"/>
          </a:p>
        </p:txBody>
      </p:sp>
    </p:spTree>
    <p:extLst>
      <p:ext uri="{BB962C8B-B14F-4D97-AF65-F5344CB8AC3E}">
        <p14:creationId xmlns:p14="http://schemas.microsoft.com/office/powerpoint/2010/main" val="3798239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722489"/>
            <a:ext cx="9144000" cy="2787474"/>
          </a:xfrm>
        </p:spPr>
        <p:txBody>
          <a:bodyPr>
            <a:noAutofit/>
          </a:bodyPr>
          <a:lstStyle/>
          <a:p>
            <a:r>
              <a:rPr lang="tr-TR" sz="8800" b="1" dirty="0" smtClean="0">
                <a:latin typeface="Arial Black" panose="020B0A04020102020204" pitchFamily="34" charset="0"/>
              </a:rPr>
              <a:t>VERİMLİ DERS ÇALIŞMA</a:t>
            </a:r>
            <a:endParaRPr lang="tr-TR" sz="8800" b="1" dirty="0">
              <a:latin typeface="Arial Black" panose="020B0A04020102020204" pitchFamily="34" charset="0"/>
            </a:endParaRPr>
          </a:p>
        </p:txBody>
      </p:sp>
      <p:sp>
        <p:nvSpPr>
          <p:cNvPr id="3" name="Alt Başlık 2"/>
          <p:cNvSpPr>
            <a:spLocks noGrp="1"/>
          </p:cNvSpPr>
          <p:nvPr>
            <p:ph type="subTitle" idx="1"/>
          </p:nvPr>
        </p:nvSpPr>
        <p:spPr/>
        <p:txBody>
          <a:bodyPr/>
          <a:lstStyle/>
          <a:p>
            <a:endParaRPr lang="tr-TR" sz="2000" b="1" dirty="0" smtClean="0">
              <a:latin typeface="Arial Black" panose="020B0A04020102020204" pitchFamily="34" charset="0"/>
            </a:endParaRPr>
          </a:p>
          <a:p>
            <a:endParaRPr lang="tr-TR" sz="2000" b="1" dirty="0">
              <a:latin typeface="Arial Black" panose="020B0A04020102020204" pitchFamily="34" charset="0"/>
            </a:endParaRPr>
          </a:p>
          <a:p>
            <a:r>
              <a:rPr lang="tr-TR" sz="2000" b="1" dirty="0" smtClean="0">
                <a:latin typeface="Arial Black" panose="020B0A04020102020204" pitchFamily="34" charset="0"/>
              </a:rPr>
              <a:t>HAZIRLAYAN:</a:t>
            </a:r>
          </a:p>
          <a:p>
            <a:r>
              <a:rPr lang="tr-TR" b="1" i="1" dirty="0" smtClean="0"/>
              <a:t>Psikolojik Danışman </a:t>
            </a:r>
            <a:r>
              <a:rPr lang="tr-TR" b="1" dirty="0" smtClean="0"/>
              <a:t>Abdurrahman AKGÜN</a:t>
            </a:r>
          </a:p>
          <a:p>
            <a:endParaRPr lang="tr-TR" b="1" dirty="0"/>
          </a:p>
        </p:txBody>
      </p:sp>
    </p:spTree>
    <p:extLst>
      <p:ext uri="{BB962C8B-B14F-4D97-AF65-F5344CB8AC3E}">
        <p14:creationId xmlns:p14="http://schemas.microsoft.com/office/powerpoint/2010/main" val="1164110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94236" y="490353"/>
            <a:ext cx="8328883" cy="4247317"/>
          </a:xfrm>
          <a:prstGeom prst="rect">
            <a:avLst/>
          </a:prstGeom>
          <a:noFill/>
        </p:spPr>
        <p:txBody>
          <a:bodyPr wrap="none" lIns="91440" tIns="45720" rIns="91440" bIns="45720">
            <a:spAutoFit/>
          </a:bodyPr>
          <a:lstStyle/>
          <a:p>
            <a:r>
              <a:rPr lang="tr-TR" sz="5400" dirty="0" smtClean="0">
                <a:ln w="0"/>
                <a:effectLst>
                  <a:outerShdw blurRad="38100" dist="19050" dir="2700000" algn="tl" rotWithShape="0">
                    <a:schemeClr val="dk1">
                      <a:alpha val="40000"/>
                    </a:schemeClr>
                  </a:outerShdw>
                </a:effectLst>
                <a:latin typeface="Arial Black" panose="020B0A04020102020204" pitchFamily="34" charset="0"/>
              </a:rPr>
              <a:t>ÇALIŞMA PROGRAMI </a:t>
            </a:r>
          </a:p>
          <a:p>
            <a:r>
              <a:rPr lang="tr-TR" sz="5400" dirty="0" smtClean="0">
                <a:ln w="0"/>
                <a:effectLst>
                  <a:outerShdw blurRad="38100" dist="19050" dir="2700000" algn="tl" rotWithShape="0">
                    <a:schemeClr val="dk1">
                      <a:alpha val="40000"/>
                    </a:schemeClr>
                  </a:outerShdw>
                </a:effectLst>
                <a:latin typeface="Arial Black" panose="020B0A04020102020204" pitchFamily="34" charset="0"/>
              </a:rPr>
              <a:t>HAZIRLAMAK </a:t>
            </a:r>
          </a:p>
          <a:p>
            <a:r>
              <a:rPr lang="tr-TR" sz="5400" dirty="0" smtClean="0">
                <a:ln w="0"/>
                <a:effectLst>
                  <a:outerShdw blurRad="38100" dist="19050" dir="2700000" algn="tl" rotWithShape="0">
                    <a:schemeClr val="dk1">
                      <a:alpha val="40000"/>
                    </a:schemeClr>
                  </a:outerShdw>
                </a:effectLst>
                <a:latin typeface="Arial Black" panose="020B0A04020102020204" pitchFamily="34" charset="0"/>
              </a:rPr>
              <a:t>ETKİLİ </a:t>
            </a:r>
          </a:p>
          <a:p>
            <a:r>
              <a:rPr lang="tr-TR" sz="5400" dirty="0" smtClean="0">
                <a:ln w="0"/>
                <a:effectLst>
                  <a:outerShdw blurRad="38100" dist="19050" dir="2700000" algn="tl" rotWithShape="0">
                    <a:schemeClr val="dk1">
                      <a:alpha val="40000"/>
                    </a:schemeClr>
                  </a:outerShdw>
                </a:effectLst>
                <a:latin typeface="Arial Black" panose="020B0A04020102020204" pitchFamily="34" charset="0"/>
              </a:rPr>
              <a:t>BİR TEKNİK </a:t>
            </a:r>
          </a:p>
          <a:p>
            <a:r>
              <a:rPr lang="tr-TR" sz="5400" dirty="0" smtClean="0">
                <a:ln w="0"/>
                <a:effectLst>
                  <a:outerShdw blurRad="38100" dist="19050" dir="2700000" algn="tl" rotWithShape="0">
                    <a:schemeClr val="dk1">
                      <a:alpha val="40000"/>
                    </a:schemeClr>
                  </a:outerShdw>
                </a:effectLst>
                <a:latin typeface="Arial Black" panose="020B0A04020102020204" pitchFamily="34" charset="0"/>
              </a:rPr>
              <a:t>Mİ?</a:t>
            </a:r>
            <a:endParaRPr lang="tr-TR" sz="5400" b="0"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5" name="Resim 4"/>
          <p:cNvPicPr>
            <a:picLocks noChangeAspect="1"/>
          </p:cNvPicPr>
          <p:nvPr/>
        </p:nvPicPr>
        <p:blipFill>
          <a:blip r:embed="rId2"/>
          <a:stretch>
            <a:fillRect/>
          </a:stretch>
        </p:blipFill>
        <p:spPr>
          <a:xfrm>
            <a:off x="5289629" y="3514454"/>
            <a:ext cx="6416233" cy="3157990"/>
          </a:xfrm>
          <a:prstGeom prst="rect">
            <a:avLst/>
          </a:prstGeom>
        </p:spPr>
      </p:pic>
    </p:spTree>
    <p:extLst>
      <p:ext uri="{BB962C8B-B14F-4D97-AF65-F5344CB8AC3E}">
        <p14:creationId xmlns:p14="http://schemas.microsoft.com/office/powerpoint/2010/main" val="3477090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4334" y="1272470"/>
            <a:ext cx="10665178" cy="4351338"/>
          </a:xfrm>
        </p:spPr>
        <p:txBody>
          <a:bodyPr>
            <a:normAutofit/>
          </a:bodyPr>
          <a:lstStyle/>
          <a:p>
            <a:pPr marL="0" indent="0">
              <a:buNone/>
            </a:pPr>
            <a:r>
              <a:rPr lang="tr-TR" sz="4400" dirty="0" smtClean="0">
                <a:latin typeface="Arial Black" panose="020B0A04020102020204" pitchFamily="34" charset="0"/>
              </a:rPr>
              <a:t>Ders </a:t>
            </a:r>
            <a:r>
              <a:rPr lang="tr-TR" sz="4400" dirty="0">
                <a:latin typeface="Arial Black" panose="020B0A04020102020204" pitchFamily="34" charset="0"/>
              </a:rPr>
              <a:t>çalışma planının üzerinize göre dikilmiş bir elbise gibi olması çok önemlidir. </a:t>
            </a:r>
            <a:r>
              <a:rPr lang="tr-TR" sz="4400" dirty="0" smtClean="0">
                <a:latin typeface="Arial Black" panose="020B0A04020102020204" pitchFamily="34" charset="0"/>
              </a:rPr>
              <a:t>Aksi </a:t>
            </a:r>
            <a:r>
              <a:rPr lang="tr-TR" sz="4400" dirty="0">
                <a:latin typeface="Arial Black" panose="020B0A04020102020204" pitchFamily="34" charset="0"/>
              </a:rPr>
              <a:t>takdirde planladığınız aktivitelere ve zaman uymanız zorlaşır ve bu da motivasyonunuzu düşürebilir</a:t>
            </a:r>
            <a:r>
              <a:rPr lang="tr-TR" sz="4400" dirty="0" smtClean="0">
                <a:latin typeface="Arial Black" panose="020B0A04020102020204" pitchFamily="34" charset="0"/>
              </a:rPr>
              <a:t>.</a:t>
            </a:r>
          </a:p>
        </p:txBody>
      </p:sp>
    </p:spTree>
    <p:extLst>
      <p:ext uri="{BB962C8B-B14F-4D97-AF65-F5344CB8AC3E}">
        <p14:creationId xmlns:p14="http://schemas.microsoft.com/office/powerpoint/2010/main" val="384743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3045" y="711201"/>
            <a:ext cx="5291666" cy="5441244"/>
          </a:xfrm>
        </p:spPr>
        <p:txBody>
          <a:bodyPr>
            <a:normAutofit fontScale="62500" lnSpcReduction="20000"/>
          </a:bodyPr>
          <a:lstStyle/>
          <a:p>
            <a:pPr marL="0" indent="0">
              <a:buNone/>
            </a:pPr>
            <a:r>
              <a:rPr lang="tr-TR" sz="4100" dirty="0" smtClean="0">
                <a:latin typeface="Arial Black" panose="020B0A04020102020204" pitchFamily="34" charset="0"/>
              </a:rPr>
              <a:t>Derslerin günlük tekrarı bir bilginin kısa süreli bellekten uzun süreli belleğe yani bilginin daha uzun süreli saklanıp gerektiğinde geri çağırabileceği yere gönderilmesi açısından önemlidir. </a:t>
            </a:r>
          </a:p>
          <a:p>
            <a:pPr marL="0" indent="0">
              <a:buNone/>
            </a:pPr>
            <a:r>
              <a:rPr lang="tr-TR" sz="4100" dirty="0" smtClean="0">
                <a:latin typeface="Arial Black" panose="020B0A04020102020204" pitchFamily="34" charset="0"/>
              </a:rPr>
              <a:t>Ayrıca araştırmalar kanıtlamıştır ki, toplu halde ve bir kez yapılan bir tekrara göre sık ve daha az miktarlarda yapılan tekrarların daha etkilidir.</a:t>
            </a:r>
            <a:r>
              <a:rPr lang="tr-TR" sz="3500" dirty="0" smtClean="0">
                <a:latin typeface="Arial Black" panose="020B0A04020102020204" pitchFamily="34" charset="0"/>
              </a:rPr>
              <a:t> </a:t>
            </a:r>
          </a:p>
          <a:p>
            <a:pPr marL="0" indent="0">
              <a:buNone/>
            </a:pPr>
            <a:r>
              <a:rPr lang="tr-TR" dirty="0" smtClean="0"/>
              <a:t/>
            </a:r>
            <a:br>
              <a:rPr lang="tr-TR" dirty="0" smtClean="0"/>
            </a:br>
            <a:r>
              <a:rPr lang="tr-TR" dirty="0" smtClean="0"/>
              <a:t/>
            </a:r>
            <a:br>
              <a:rPr lang="tr-TR" dirty="0" smtClean="0"/>
            </a:br>
            <a:endParaRPr lang="tr-TR" dirty="0"/>
          </a:p>
        </p:txBody>
      </p:sp>
      <p:pic>
        <p:nvPicPr>
          <p:cNvPr id="6" name="Resim 5"/>
          <p:cNvPicPr>
            <a:picLocks noChangeAspect="1"/>
          </p:cNvPicPr>
          <p:nvPr/>
        </p:nvPicPr>
        <p:blipFill>
          <a:blip r:embed="rId2"/>
          <a:stretch>
            <a:fillRect/>
          </a:stretch>
        </p:blipFill>
        <p:spPr>
          <a:xfrm>
            <a:off x="5858050" y="2841448"/>
            <a:ext cx="5781675" cy="3590925"/>
          </a:xfrm>
          <a:prstGeom prst="rect">
            <a:avLst/>
          </a:prstGeom>
        </p:spPr>
      </p:pic>
    </p:spTree>
    <p:extLst>
      <p:ext uri="{BB962C8B-B14F-4D97-AF65-F5344CB8AC3E}">
        <p14:creationId xmlns:p14="http://schemas.microsoft.com/office/powerpoint/2010/main" val="82599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5355" y="1204736"/>
            <a:ext cx="6172200" cy="4351338"/>
          </a:xfrm>
        </p:spPr>
        <p:txBody>
          <a:bodyPr>
            <a:normAutofit fontScale="92500" lnSpcReduction="10000"/>
          </a:bodyPr>
          <a:lstStyle/>
          <a:p>
            <a:r>
              <a:rPr lang="tr-TR" dirty="0">
                <a:latin typeface="Arial Black" panose="020B0A04020102020204" pitchFamily="34" charset="0"/>
              </a:rPr>
              <a:t>Ders çalışacağınız ortam sessiz, dikkatinizi dağıtacak şeylerden arındırılmış olmalıdır. Aynı şeklide çok rahatsız bir sandalyede ders çalışmak kadar çok rahat bir koltukta ders çalışmak da dikkat dağıtıcı olabilir. Dikkati mümkün olduğu kadar uyanık tutmak için masa başında ders çalışmak en uygunudur. </a:t>
            </a:r>
            <a:r>
              <a:rPr lang="tr-TR" dirty="0" smtClean="0"/>
              <a:t/>
            </a:r>
            <a:br>
              <a:rPr lang="tr-TR" dirty="0" smtClean="0"/>
            </a:br>
            <a:endParaRPr lang="tr-TR" dirty="0"/>
          </a:p>
        </p:txBody>
      </p:sp>
      <p:pic>
        <p:nvPicPr>
          <p:cNvPr id="4" name="Resim 3"/>
          <p:cNvPicPr>
            <a:picLocks noChangeAspect="1"/>
          </p:cNvPicPr>
          <p:nvPr/>
        </p:nvPicPr>
        <p:blipFill>
          <a:blip r:embed="rId2"/>
          <a:stretch>
            <a:fillRect/>
          </a:stretch>
        </p:blipFill>
        <p:spPr>
          <a:xfrm>
            <a:off x="6547555" y="2178756"/>
            <a:ext cx="5254801" cy="4109155"/>
          </a:xfrm>
          <a:prstGeom prst="rect">
            <a:avLst/>
          </a:prstGeom>
        </p:spPr>
      </p:pic>
    </p:spTree>
    <p:extLst>
      <p:ext uri="{BB962C8B-B14F-4D97-AF65-F5344CB8AC3E}">
        <p14:creationId xmlns:p14="http://schemas.microsoft.com/office/powerpoint/2010/main" val="2638071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0155" y="1035403"/>
            <a:ext cx="6318956" cy="5004152"/>
          </a:xfrm>
        </p:spPr>
        <p:txBody>
          <a:bodyPr>
            <a:normAutofit/>
          </a:bodyPr>
          <a:lstStyle/>
          <a:p>
            <a:r>
              <a:rPr lang="tr-TR" dirty="0">
                <a:latin typeface="Arial Black" panose="020B0A04020102020204" pitchFamily="34" charset="0"/>
              </a:rPr>
              <a:t>Ders çalışırken sizi neyin böldüğü konusunda dürüst olun. Eğer cep telefonunuzsa bu süre içinde kapalı tutun, aklınız bilgisayarınızda kalıyorsa bağlantı kablosunu bir süreliğine çıkarıp evde farklı bir yere koyun hatta evdeki diğer insanlardan birine verin.</a:t>
            </a:r>
          </a:p>
        </p:txBody>
      </p:sp>
      <p:pic>
        <p:nvPicPr>
          <p:cNvPr id="5" name="Resim 4"/>
          <p:cNvPicPr>
            <a:picLocks noChangeAspect="1"/>
          </p:cNvPicPr>
          <p:nvPr/>
        </p:nvPicPr>
        <p:blipFill>
          <a:blip r:embed="rId2"/>
          <a:stretch>
            <a:fillRect/>
          </a:stretch>
        </p:blipFill>
        <p:spPr>
          <a:xfrm>
            <a:off x="7693200" y="1035403"/>
            <a:ext cx="2613555" cy="5004152"/>
          </a:xfrm>
          <a:prstGeom prst="rect">
            <a:avLst/>
          </a:prstGeom>
        </p:spPr>
      </p:pic>
    </p:spTree>
    <p:extLst>
      <p:ext uri="{BB962C8B-B14F-4D97-AF65-F5344CB8AC3E}">
        <p14:creationId xmlns:p14="http://schemas.microsoft.com/office/powerpoint/2010/main" val="187278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6600" y="538692"/>
            <a:ext cx="6507868" cy="5579886"/>
          </a:xfrm>
        </p:spPr>
        <p:txBody>
          <a:bodyPr>
            <a:normAutofit/>
          </a:bodyPr>
          <a:lstStyle/>
          <a:p>
            <a:r>
              <a:rPr lang="tr-TR" sz="3600" dirty="0">
                <a:latin typeface="Arial Black" panose="020B0A04020102020204" pitchFamily="34" charset="0"/>
              </a:rPr>
              <a:t>Panik, çalışmanızın en büyük düşmanlarından biridir. Sakin olun ve koyduğunuz hedefe ulaşmaya çalışın. </a:t>
            </a:r>
          </a:p>
        </p:txBody>
      </p:sp>
      <p:pic>
        <p:nvPicPr>
          <p:cNvPr id="4" name="Resim 3"/>
          <p:cNvPicPr>
            <a:picLocks noChangeAspect="1"/>
          </p:cNvPicPr>
          <p:nvPr/>
        </p:nvPicPr>
        <p:blipFill>
          <a:blip r:embed="rId2"/>
          <a:stretch>
            <a:fillRect/>
          </a:stretch>
        </p:blipFill>
        <p:spPr>
          <a:xfrm>
            <a:off x="6333066" y="1872545"/>
            <a:ext cx="5305778" cy="4663722"/>
          </a:xfrm>
          <a:prstGeom prst="rect">
            <a:avLst/>
          </a:prstGeom>
        </p:spPr>
      </p:pic>
    </p:spTree>
    <p:extLst>
      <p:ext uri="{BB962C8B-B14F-4D97-AF65-F5344CB8AC3E}">
        <p14:creationId xmlns:p14="http://schemas.microsoft.com/office/powerpoint/2010/main" val="149940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9222" y="493536"/>
            <a:ext cx="7876822" cy="4351338"/>
          </a:xfrm>
        </p:spPr>
        <p:txBody>
          <a:bodyPr/>
          <a:lstStyle/>
          <a:p>
            <a:pPr marL="0" indent="0">
              <a:buNone/>
            </a:pPr>
            <a:r>
              <a:rPr lang="tr-TR" sz="3600" dirty="0">
                <a:latin typeface="Arial Black" panose="020B0A04020102020204" pitchFamily="34" charset="0"/>
              </a:rPr>
              <a:t>Sizin için en uygun çalışma saatini belirlemeye çalışın. Bazı insanlar için sabahın erken saatleri uygundur, bazıları içinse akşam </a:t>
            </a:r>
            <a:endParaRPr lang="tr-TR" sz="3600" dirty="0" smtClean="0">
              <a:latin typeface="Arial Black" panose="020B0A04020102020204" pitchFamily="34" charset="0"/>
            </a:endParaRPr>
          </a:p>
          <a:p>
            <a:pPr marL="0" indent="0">
              <a:buNone/>
            </a:pPr>
            <a:r>
              <a:rPr lang="tr-TR" sz="3600" dirty="0" smtClean="0">
                <a:latin typeface="Arial Black" panose="020B0A04020102020204" pitchFamily="34" charset="0"/>
              </a:rPr>
              <a:t>saatleri</a:t>
            </a:r>
            <a:r>
              <a:rPr lang="tr-TR" sz="3600" dirty="0">
                <a:latin typeface="Arial Black" panose="020B0A04020102020204" pitchFamily="34" charset="0"/>
              </a:rPr>
              <a:t>.</a:t>
            </a:r>
            <a:r>
              <a:rPr lang="tr-TR" dirty="0"/>
              <a:t> </a:t>
            </a:r>
            <a:endParaRPr lang="tr-TR" dirty="0" smtClean="0"/>
          </a:p>
        </p:txBody>
      </p:sp>
      <p:pic>
        <p:nvPicPr>
          <p:cNvPr id="5" name="Resim 4"/>
          <p:cNvPicPr>
            <a:picLocks noChangeAspect="1"/>
          </p:cNvPicPr>
          <p:nvPr/>
        </p:nvPicPr>
        <p:blipFill>
          <a:blip r:embed="rId2"/>
          <a:stretch>
            <a:fillRect/>
          </a:stretch>
        </p:blipFill>
        <p:spPr>
          <a:xfrm>
            <a:off x="6700572" y="2624050"/>
            <a:ext cx="3651338" cy="3651338"/>
          </a:xfrm>
          <a:prstGeom prst="rect">
            <a:avLst/>
          </a:prstGeom>
        </p:spPr>
      </p:pic>
    </p:spTree>
    <p:extLst>
      <p:ext uri="{BB962C8B-B14F-4D97-AF65-F5344CB8AC3E}">
        <p14:creationId xmlns:p14="http://schemas.microsoft.com/office/powerpoint/2010/main" val="84389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2845" y="459668"/>
            <a:ext cx="5949244" cy="5692775"/>
          </a:xfrm>
        </p:spPr>
        <p:txBody>
          <a:bodyPr/>
          <a:lstStyle/>
          <a:p>
            <a:endParaRPr lang="tr-TR" b="1" dirty="0" smtClean="0">
              <a:latin typeface="Arial Black" panose="020B0A04020102020204" pitchFamily="34" charset="0"/>
            </a:endParaRPr>
          </a:p>
          <a:p>
            <a:r>
              <a:rPr lang="tr-TR" b="1" dirty="0" smtClean="0">
                <a:latin typeface="Arial Black" panose="020B0A04020102020204" pitchFamily="34" charset="0"/>
              </a:rPr>
              <a:t>Kısa notlar alın ve görebileceğiniz bir yerde tutun. </a:t>
            </a:r>
          </a:p>
          <a:p>
            <a:endParaRPr lang="tr-TR" b="1" dirty="0" smtClean="0">
              <a:latin typeface="Arial Black" panose="020B0A04020102020204" pitchFamily="34" charset="0"/>
            </a:endParaRPr>
          </a:p>
          <a:p>
            <a:r>
              <a:rPr lang="tr-TR" b="1" dirty="0" smtClean="0">
                <a:latin typeface="Arial Black" panose="020B0A04020102020204" pitchFamily="34" charset="0"/>
              </a:rPr>
              <a:t>Bir şeyi okuyarak çalışıyorsanız altını çizin. </a:t>
            </a:r>
          </a:p>
          <a:p>
            <a:endParaRPr lang="tr-TR" b="1" dirty="0" smtClean="0">
              <a:latin typeface="Arial Black" panose="020B0A04020102020204" pitchFamily="34" charset="0"/>
            </a:endParaRPr>
          </a:p>
          <a:p>
            <a:r>
              <a:rPr lang="tr-TR" b="1" dirty="0" smtClean="0">
                <a:latin typeface="Arial Black" panose="020B0A04020102020204" pitchFamily="34" charset="0"/>
              </a:rPr>
              <a:t>Her bölüm sonuna o bölümle ilgili kısa notlar alın.</a:t>
            </a:r>
          </a:p>
          <a:p>
            <a:pPr marL="0" indent="0">
              <a:buNone/>
            </a:pPr>
            <a:endParaRPr lang="tr-TR" b="1" dirty="0" smtClean="0">
              <a:latin typeface="Arial Black" panose="020B0A04020102020204" pitchFamily="34" charset="0"/>
            </a:endParaRPr>
          </a:p>
          <a:p>
            <a:pPr marL="0" indent="0">
              <a:buNone/>
            </a:pPr>
            <a:endParaRPr lang="tr-TR" dirty="0"/>
          </a:p>
        </p:txBody>
      </p:sp>
      <p:pic>
        <p:nvPicPr>
          <p:cNvPr id="4" name="Resim 3"/>
          <p:cNvPicPr>
            <a:picLocks noChangeAspect="1"/>
          </p:cNvPicPr>
          <p:nvPr/>
        </p:nvPicPr>
        <p:blipFill>
          <a:blip r:embed="rId2"/>
          <a:stretch>
            <a:fillRect/>
          </a:stretch>
        </p:blipFill>
        <p:spPr>
          <a:xfrm>
            <a:off x="6504340" y="699911"/>
            <a:ext cx="5576453" cy="5853289"/>
          </a:xfrm>
          <a:prstGeom prst="rect">
            <a:avLst/>
          </a:prstGeom>
        </p:spPr>
      </p:pic>
    </p:spTree>
    <p:extLst>
      <p:ext uri="{BB962C8B-B14F-4D97-AF65-F5344CB8AC3E}">
        <p14:creationId xmlns:p14="http://schemas.microsoft.com/office/powerpoint/2010/main" val="3297662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7068" y="485423"/>
            <a:ext cx="7337778" cy="5689600"/>
          </a:xfrm>
        </p:spPr>
        <p:txBody>
          <a:bodyPr>
            <a:normAutofit/>
          </a:bodyPr>
          <a:lstStyle/>
          <a:p>
            <a:endParaRPr lang="tr-TR" dirty="0" smtClean="0">
              <a:latin typeface="Arial Black" panose="020B0A04020102020204" pitchFamily="34" charset="0"/>
            </a:endParaRPr>
          </a:p>
          <a:p>
            <a:endParaRPr lang="tr-TR" dirty="0" smtClean="0">
              <a:latin typeface="Arial Black" panose="020B0A04020102020204" pitchFamily="34" charset="0"/>
            </a:endParaRPr>
          </a:p>
          <a:p>
            <a:r>
              <a:rPr lang="tr-TR" dirty="0" smtClean="0">
                <a:latin typeface="Arial Black" panose="020B0A04020102020204" pitchFamily="34" charset="0"/>
              </a:rPr>
              <a:t>Sözel Ders = Atlas + Grafik + Şema</a:t>
            </a:r>
            <a:r>
              <a:rPr lang="tr-TR" dirty="0">
                <a:latin typeface="Arial Black" panose="020B0A04020102020204" pitchFamily="34" charset="0"/>
              </a:rPr>
              <a:t>.</a:t>
            </a:r>
            <a:endParaRPr lang="tr-TR" dirty="0" smtClean="0">
              <a:latin typeface="Arial Black" panose="020B0A04020102020204" pitchFamily="34" charset="0"/>
            </a:endParaRPr>
          </a:p>
          <a:p>
            <a:endParaRPr lang="tr-TR" dirty="0" smtClean="0">
              <a:latin typeface="Arial Black" panose="020B0A04020102020204" pitchFamily="34" charset="0"/>
            </a:endParaRPr>
          </a:p>
          <a:p>
            <a:r>
              <a:rPr lang="tr-TR" dirty="0" smtClean="0">
                <a:latin typeface="Arial Black" panose="020B0A04020102020204" pitchFamily="34" charset="0"/>
              </a:rPr>
              <a:t>Bütün </a:t>
            </a:r>
            <a:r>
              <a:rPr lang="tr-TR" dirty="0">
                <a:latin typeface="Arial Black" panose="020B0A04020102020204" pitchFamily="34" charset="0"/>
              </a:rPr>
              <a:t>bir kitabı ya da materyali ezberlemeye çalışmak sadece vakit kaybettirir. Bunun yerine önemli kısımlarla ilgili notlar çıkarın ve bunların üzerinde yoğunlaşın.</a:t>
            </a:r>
            <a:r>
              <a:rPr lang="tr-TR" dirty="0" smtClean="0"/>
              <a:t/>
            </a:r>
            <a:br>
              <a:rPr lang="tr-TR" dirty="0" smtClean="0"/>
            </a:br>
            <a:r>
              <a:rPr lang="tr-TR" dirty="0" smtClean="0"/>
              <a:t/>
            </a:r>
            <a:br>
              <a:rPr lang="tr-TR" dirty="0" smtClean="0"/>
            </a:br>
            <a:endParaRPr lang="tr-TR" dirty="0" smtClean="0"/>
          </a:p>
        </p:txBody>
      </p:sp>
      <p:pic>
        <p:nvPicPr>
          <p:cNvPr id="5" name="Resim 4"/>
          <p:cNvPicPr>
            <a:picLocks noChangeAspect="1"/>
          </p:cNvPicPr>
          <p:nvPr/>
        </p:nvPicPr>
        <p:blipFill>
          <a:blip r:embed="rId2"/>
          <a:stretch>
            <a:fillRect/>
          </a:stretch>
        </p:blipFill>
        <p:spPr>
          <a:xfrm>
            <a:off x="6649156" y="3432131"/>
            <a:ext cx="5396087" cy="3092845"/>
          </a:xfrm>
          <a:prstGeom prst="rect">
            <a:avLst/>
          </a:prstGeom>
        </p:spPr>
      </p:pic>
    </p:spTree>
    <p:extLst>
      <p:ext uri="{BB962C8B-B14F-4D97-AF65-F5344CB8AC3E}">
        <p14:creationId xmlns:p14="http://schemas.microsoft.com/office/powerpoint/2010/main" val="2415371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279" y="906510"/>
            <a:ext cx="9198765" cy="4351338"/>
          </a:xfrm>
        </p:spPr>
        <p:txBody>
          <a:bodyPr/>
          <a:lstStyle/>
          <a:p>
            <a:pPr marL="0" indent="0">
              <a:buNone/>
            </a:pPr>
            <a:r>
              <a:rPr lang="tr-TR" b="1" dirty="0">
                <a:latin typeface="Arial Black" panose="020B0A04020102020204" pitchFamily="34" charset="0"/>
              </a:rPr>
              <a:t>Başlamak için beklemeyin (</a:t>
            </a:r>
            <a:r>
              <a:rPr lang="tr-TR" b="1" dirty="0" smtClean="0">
                <a:latin typeface="Arial Black" panose="020B0A04020102020204" pitchFamily="34" charset="0"/>
              </a:rPr>
              <a:t>pazartesiyi, önünüzdeki </a:t>
            </a:r>
            <a:r>
              <a:rPr lang="tr-TR" b="1" dirty="0">
                <a:latin typeface="Arial Black" panose="020B0A04020102020204" pitchFamily="34" charset="0"/>
              </a:rPr>
              <a:t>sınavın geçmesini, ikinci dönemi, </a:t>
            </a:r>
            <a:r>
              <a:rPr lang="tr-TR" b="1" dirty="0" err="1">
                <a:latin typeface="Arial Black" panose="020B0A04020102020204" pitchFamily="34" charset="0"/>
              </a:rPr>
              <a:t>vb</a:t>
            </a:r>
            <a:r>
              <a:rPr lang="tr-TR" b="1" dirty="0">
                <a:latin typeface="Arial Black" panose="020B0A04020102020204" pitchFamily="34" charset="0"/>
              </a:rPr>
              <a:t>). Ne kadar çabuk başlamaya karar verirseniz o kadar hızlı sonuç almaya başlarsınız.</a:t>
            </a:r>
          </a:p>
        </p:txBody>
      </p:sp>
      <p:pic>
        <p:nvPicPr>
          <p:cNvPr id="4" name="Resim 3"/>
          <p:cNvPicPr>
            <a:picLocks noChangeAspect="1"/>
          </p:cNvPicPr>
          <p:nvPr/>
        </p:nvPicPr>
        <p:blipFill>
          <a:blip r:embed="rId2"/>
          <a:stretch>
            <a:fillRect/>
          </a:stretch>
        </p:blipFill>
        <p:spPr>
          <a:xfrm>
            <a:off x="3815644" y="3340982"/>
            <a:ext cx="7655278" cy="3133725"/>
          </a:xfrm>
          <a:prstGeom prst="rect">
            <a:avLst/>
          </a:prstGeom>
        </p:spPr>
      </p:pic>
    </p:spTree>
    <p:extLst>
      <p:ext uri="{BB962C8B-B14F-4D97-AF65-F5344CB8AC3E}">
        <p14:creationId xmlns:p14="http://schemas.microsoft.com/office/powerpoint/2010/main" val="176535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6911" y="406400"/>
            <a:ext cx="10515600" cy="5328356"/>
          </a:xfrm>
        </p:spPr>
        <p:txBody>
          <a:bodyPr>
            <a:normAutofit/>
          </a:bodyPr>
          <a:lstStyle/>
          <a:p>
            <a:r>
              <a:rPr lang="tr-TR" dirty="0">
                <a:ln w="0"/>
                <a:effectLst>
                  <a:outerShdw blurRad="38100" dist="19050" dir="2700000" algn="tl" rotWithShape="0">
                    <a:schemeClr val="dk1">
                      <a:alpha val="40000"/>
                    </a:schemeClr>
                  </a:outerShdw>
                </a:effectLst>
                <a:latin typeface="Arial Black" panose="020B0A04020102020204" pitchFamily="34" charset="0"/>
              </a:rPr>
              <a:t>HERKESİN SÖYLEDİĞİ </a:t>
            </a:r>
            <a:br>
              <a:rPr lang="tr-TR" dirty="0">
                <a:ln w="0"/>
                <a:effectLst>
                  <a:outerShdw blurRad="38100" dist="19050" dir="2700000" algn="tl" rotWithShape="0">
                    <a:schemeClr val="dk1">
                      <a:alpha val="40000"/>
                    </a:schemeClr>
                  </a:outerShdw>
                </a:effectLst>
                <a:latin typeface="Arial Black" panose="020B0A04020102020204" pitchFamily="34" charset="0"/>
              </a:rPr>
            </a:br>
            <a:r>
              <a:rPr lang="tr-TR" dirty="0">
                <a:ln w="0"/>
                <a:effectLst>
                  <a:outerShdw blurRad="38100" dist="19050" dir="2700000" algn="tl" rotWithShape="0">
                    <a:schemeClr val="dk1">
                      <a:alpha val="40000"/>
                    </a:schemeClr>
                  </a:outerShdw>
                </a:effectLst>
                <a:latin typeface="Arial Black" panose="020B0A04020102020204" pitchFamily="34" charset="0"/>
              </a:rPr>
              <a:t>AMA HİÇ KİMSENİN</a:t>
            </a:r>
            <a:br>
              <a:rPr lang="tr-TR" dirty="0">
                <a:ln w="0"/>
                <a:effectLst>
                  <a:outerShdw blurRad="38100" dist="19050" dir="2700000" algn="tl" rotWithShape="0">
                    <a:schemeClr val="dk1">
                      <a:alpha val="40000"/>
                    </a:schemeClr>
                  </a:outerShdw>
                </a:effectLst>
                <a:latin typeface="Arial Black" panose="020B0A04020102020204" pitchFamily="34" charset="0"/>
              </a:rPr>
            </a:br>
            <a:r>
              <a:rPr lang="tr-TR" dirty="0" smtClean="0">
                <a:ln w="0"/>
                <a:effectLst>
                  <a:outerShdw blurRad="38100" dist="19050" dir="2700000" algn="tl" rotWithShape="0">
                    <a:schemeClr val="dk1">
                      <a:alpha val="40000"/>
                    </a:schemeClr>
                  </a:outerShdw>
                </a:effectLst>
                <a:latin typeface="Arial Black" panose="020B0A04020102020204" pitchFamily="34" charset="0"/>
              </a:rPr>
              <a:t>YAPMADIĞI</a:t>
            </a:r>
            <a:br>
              <a:rPr lang="tr-TR" dirty="0" smtClean="0">
                <a:ln w="0"/>
                <a:effectLst>
                  <a:outerShdw blurRad="38100" dist="19050" dir="2700000" algn="tl" rotWithShape="0">
                    <a:schemeClr val="dk1">
                      <a:alpha val="40000"/>
                    </a:schemeClr>
                  </a:outerShdw>
                </a:effectLst>
                <a:latin typeface="Arial Black" panose="020B0A04020102020204" pitchFamily="34" charset="0"/>
              </a:rPr>
            </a:br>
            <a:r>
              <a:rPr lang="tr-TR" dirty="0" smtClean="0">
                <a:ln w="0"/>
                <a:effectLst>
                  <a:outerShdw blurRad="38100" dist="19050" dir="2700000" algn="tl" rotWithShape="0">
                    <a:schemeClr val="dk1">
                      <a:alpha val="40000"/>
                    </a:schemeClr>
                  </a:outerShdw>
                </a:effectLst>
                <a:latin typeface="Arial Black" panose="020B0A04020102020204" pitchFamily="34" charset="0"/>
              </a:rPr>
              <a:t>VERİMLİ DERS </a:t>
            </a:r>
            <a:br>
              <a:rPr lang="tr-TR" dirty="0" smtClean="0">
                <a:ln w="0"/>
                <a:effectLst>
                  <a:outerShdw blurRad="38100" dist="19050" dir="2700000" algn="tl" rotWithShape="0">
                    <a:schemeClr val="dk1">
                      <a:alpha val="40000"/>
                    </a:schemeClr>
                  </a:outerShdw>
                </a:effectLst>
                <a:latin typeface="Arial Black" panose="020B0A04020102020204" pitchFamily="34" charset="0"/>
              </a:rPr>
            </a:br>
            <a:r>
              <a:rPr lang="tr-TR" dirty="0" smtClean="0">
                <a:ln w="0"/>
                <a:effectLst>
                  <a:outerShdw blurRad="38100" dist="19050" dir="2700000" algn="tl" rotWithShape="0">
                    <a:schemeClr val="dk1">
                      <a:alpha val="40000"/>
                    </a:schemeClr>
                  </a:outerShdw>
                </a:effectLst>
                <a:latin typeface="Arial Black" panose="020B0A04020102020204" pitchFamily="34" charset="0"/>
              </a:rPr>
              <a:t>ÇALIŞMA</a:t>
            </a:r>
            <a:br>
              <a:rPr lang="tr-TR" dirty="0" smtClean="0">
                <a:ln w="0"/>
                <a:effectLst>
                  <a:outerShdw blurRad="38100" dist="19050" dir="2700000" algn="tl" rotWithShape="0">
                    <a:schemeClr val="dk1">
                      <a:alpha val="40000"/>
                    </a:schemeClr>
                  </a:outerShdw>
                </a:effectLst>
                <a:latin typeface="Arial Black" panose="020B0A04020102020204" pitchFamily="34" charset="0"/>
              </a:rPr>
            </a:br>
            <a:r>
              <a:rPr lang="tr-TR" dirty="0" smtClean="0">
                <a:ln w="0"/>
                <a:effectLst>
                  <a:outerShdw blurRad="38100" dist="19050" dir="2700000" algn="tl" rotWithShape="0">
                    <a:schemeClr val="dk1">
                      <a:alpha val="40000"/>
                    </a:schemeClr>
                  </a:outerShdw>
                </a:effectLst>
                <a:latin typeface="Arial Black" panose="020B0A04020102020204" pitchFamily="34" charset="0"/>
              </a:rPr>
              <a:t>TEKNİKLERİ </a:t>
            </a:r>
            <a:br>
              <a:rPr lang="tr-TR" dirty="0" smtClean="0">
                <a:ln w="0"/>
                <a:effectLst>
                  <a:outerShdw blurRad="38100" dist="19050" dir="2700000" algn="tl" rotWithShape="0">
                    <a:schemeClr val="dk1">
                      <a:alpha val="40000"/>
                    </a:schemeClr>
                  </a:outerShdw>
                </a:effectLst>
                <a:latin typeface="Arial Black" panose="020B0A04020102020204" pitchFamily="34" charset="0"/>
              </a:rPr>
            </a:br>
            <a:r>
              <a:rPr lang="tr-TR" dirty="0" smtClean="0">
                <a:ln w="0"/>
                <a:effectLst>
                  <a:outerShdw blurRad="38100" dist="19050" dir="2700000" algn="tl" rotWithShape="0">
                    <a:schemeClr val="dk1">
                      <a:alpha val="40000"/>
                    </a:schemeClr>
                  </a:outerShdw>
                </a:effectLst>
                <a:latin typeface="Arial Black" panose="020B0A04020102020204" pitchFamily="34" charset="0"/>
              </a:rPr>
              <a:t>NELERDİR?</a:t>
            </a:r>
            <a:r>
              <a:rPr lang="tr-TR" dirty="0">
                <a:ln w="0"/>
                <a:effectLst>
                  <a:outerShdw blurRad="38100" dist="19050" dir="2700000" algn="tl" rotWithShape="0">
                    <a:schemeClr val="dk1">
                      <a:alpha val="40000"/>
                    </a:schemeClr>
                  </a:outerShdw>
                </a:effectLst>
                <a:latin typeface="Arial Black" panose="020B0A04020102020204" pitchFamily="34" charset="0"/>
              </a:rPr>
              <a:t/>
            </a:r>
            <a:br>
              <a:rPr lang="tr-TR" dirty="0">
                <a:ln w="0"/>
                <a:effectLst>
                  <a:outerShdw blurRad="38100" dist="19050" dir="2700000" algn="tl" rotWithShape="0">
                    <a:schemeClr val="dk1">
                      <a:alpha val="40000"/>
                    </a:schemeClr>
                  </a:outerShdw>
                </a:effectLst>
                <a:latin typeface="Arial Black" panose="020B0A04020102020204" pitchFamily="34" charset="0"/>
              </a:rPr>
            </a:br>
            <a:endParaRPr lang="tr-TR" dirty="0"/>
          </a:p>
        </p:txBody>
      </p:sp>
      <p:pic>
        <p:nvPicPr>
          <p:cNvPr id="4" name="Resim 3"/>
          <p:cNvPicPr>
            <a:picLocks noChangeAspect="1"/>
          </p:cNvPicPr>
          <p:nvPr/>
        </p:nvPicPr>
        <p:blipFill>
          <a:blip r:embed="rId2"/>
          <a:stretch>
            <a:fillRect/>
          </a:stretch>
        </p:blipFill>
        <p:spPr>
          <a:xfrm>
            <a:off x="6398154" y="1882070"/>
            <a:ext cx="3468335" cy="4879974"/>
          </a:xfrm>
          <a:prstGeom prst="rect">
            <a:avLst/>
          </a:prstGeom>
        </p:spPr>
      </p:pic>
    </p:spTree>
    <p:extLst>
      <p:ext uri="{BB962C8B-B14F-4D97-AF65-F5344CB8AC3E}">
        <p14:creationId xmlns:p14="http://schemas.microsoft.com/office/powerpoint/2010/main" val="2243139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05211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922134" y="474181"/>
            <a:ext cx="5923344" cy="2387600"/>
          </a:xfrm>
        </p:spPr>
        <p:txBody>
          <a:bodyPr/>
          <a:lstStyle/>
          <a:p>
            <a:r>
              <a:rPr lang="tr-TR" b="1" dirty="0" smtClean="0">
                <a:latin typeface="Arial Black" panose="020B0A04020102020204" pitchFamily="34" charset="0"/>
              </a:rPr>
              <a:t>ÖYLEYSE </a:t>
            </a:r>
            <a:br>
              <a:rPr lang="tr-TR" b="1" dirty="0" smtClean="0">
                <a:latin typeface="Arial Black" panose="020B0A04020102020204" pitchFamily="34" charset="0"/>
              </a:rPr>
            </a:br>
            <a:r>
              <a:rPr lang="tr-TR" b="1" dirty="0" smtClean="0">
                <a:latin typeface="Arial Black" panose="020B0A04020102020204" pitchFamily="34" charset="0"/>
              </a:rPr>
              <a:t>NASIL?</a:t>
            </a:r>
            <a:endParaRPr lang="tr-TR" b="1" dirty="0">
              <a:latin typeface="Arial Black" panose="020B0A04020102020204" pitchFamily="34" charset="0"/>
            </a:endParaRPr>
          </a:p>
        </p:txBody>
      </p:sp>
      <p:pic>
        <p:nvPicPr>
          <p:cNvPr id="4" name="Resim 3"/>
          <p:cNvPicPr>
            <a:picLocks noChangeAspect="1"/>
          </p:cNvPicPr>
          <p:nvPr/>
        </p:nvPicPr>
        <p:blipFill>
          <a:blip r:embed="rId2"/>
          <a:stretch>
            <a:fillRect/>
          </a:stretch>
        </p:blipFill>
        <p:spPr>
          <a:xfrm>
            <a:off x="1112134" y="867720"/>
            <a:ext cx="3810000" cy="5245100"/>
          </a:xfrm>
          <a:prstGeom prst="rect">
            <a:avLst/>
          </a:prstGeom>
        </p:spPr>
      </p:pic>
    </p:spTree>
    <p:extLst>
      <p:ext uri="{BB962C8B-B14F-4D97-AF65-F5344CB8AC3E}">
        <p14:creationId xmlns:p14="http://schemas.microsoft.com/office/powerpoint/2010/main" val="687465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4955" y="496711"/>
            <a:ext cx="10515600" cy="3499556"/>
          </a:xfrm>
        </p:spPr>
        <p:txBody>
          <a:bodyPr>
            <a:noAutofit/>
          </a:bodyPr>
          <a:lstStyle/>
          <a:p>
            <a:r>
              <a:rPr lang="tr-TR" sz="8000" b="1" dirty="0" smtClean="0">
                <a:latin typeface="Arial Black" panose="020B0A04020102020204" pitchFamily="34" charset="0"/>
              </a:rPr>
              <a:t>BAŞARININ FORMÜLÜ </a:t>
            </a:r>
            <a:br>
              <a:rPr lang="tr-TR" sz="8000" b="1" dirty="0" smtClean="0">
                <a:latin typeface="Arial Black" panose="020B0A04020102020204" pitchFamily="34" charset="0"/>
              </a:rPr>
            </a:br>
            <a:r>
              <a:rPr lang="tr-TR" sz="8000" b="1" dirty="0" smtClean="0">
                <a:latin typeface="Arial Black" panose="020B0A04020102020204" pitchFamily="34" charset="0"/>
              </a:rPr>
              <a:t>VAR MI?</a:t>
            </a:r>
            <a:endParaRPr lang="tr-TR" sz="8000" b="1" dirty="0">
              <a:latin typeface="Arial Black" panose="020B0A04020102020204" pitchFamily="34" charset="0"/>
            </a:endParaRPr>
          </a:p>
        </p:txBody>
      </p:sp>
      <p:pic>
        <p:nvPicPr>
          <p:cNvPr id="5" name="Resim 4"/>
          <p:cNvPicPr>
            <a:picLocks noChangeAspect="1"/>
          </p:cNvPicPr>
          <p:nvPr/>
        </p:nvPicPr>
        <p:blipFill>
          <a:blip r:embed="rId2"/>
          <a:stretch>
            <a:fillRect/>
          </a:stretch>
        </p:blipFill>
        <p:spPr>
          <a:xfrm>
            <a:off x="7563555" y="496711"/>
            <a:ext cx="3710185" cy="5509996"/>
          </a:xfrm>
          <a:prstGeom prst="rect">
            <a:avLst/>
          </a:prstGeom>
        </p:spPr>
      </p:pic>
    </p:spTree>
    <p:extLst>
      <p:ext uri="{BB962C8B-B14F-4D97-AF65-F5344CB8AC3E}">
        <p14:creationId xmlns:p14="http://schemas.microsoft.com/office/powerpoint/2010/main" val="317012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0"/>
            <a:ext cx="12192000" cy="6762044"/>
          </a:xfrm>
          <a:prstGeom prst="rect">
            <a:avLst/>
          </a:prstGeom>
        </p:spPr>
      </p:pic>
    </p:spTree>
    <p:extLst>
      <p:ext uri="{BB962C8B-B14F-4D97-AF65-F5344CB8AC3E}">
        <p14:creationId xmlns:p14="http://schemas.microsoft.com/office/powerpoint/2010/main" val="1314608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989660" y="1770713"/>
            <a:ext cx="7648248" cy="1754326"/>
          </a:xfrm>
          <a:prstGeom prst="rect">
            <a:avLst/>
          </a:prstGeom>
          <a:noFill/>
        </p:spPr>
        <p:txBody>
          <a:bodyPr wrap="none" lIns="91440" tIns="45720" rIns="91440" bIns="45720">
            <a:spAutoFit/>
          </a:bodyPr>
          <a:lstStyle/>
          <a:p>
            <a:pPr algn="ctr"/>
            <a:r>
              <a:rPr lang="tr-TR" sz="5400" b="1" cap="none" spc="0" dirty="0" smtClean="0">
                <a:ln w="0"/>
                <a:effectLst>
                  <a:reflection blurRad="6350" stA="53000" endA="300" endPos="35500" dir="5400000" sy="-90000" algn="bl" rotWithShape="0"/>
                </a:effectLst>
                <a:latin typeface="Arial Black" panose="020B0A04020102020204" pitchFamily="34" charset="0"/>
              </a:rPr>
              <a:t>DİNLEDİĞİNİZ İÇİN </a:t>
            </a:r>
          </a:p>
          <a:p>
            <a:pPr algn="ctr"/>
            <a:r>
              <a:rPr lang="tr-TR" sz="5400" b="1" cap="none" spc="0" dirty="0" smtClean="0">
                <a:ln w="0"/>
                <a:effectLst>
                  <a:reflection blurRad="6350" stA="53000" endA="300" endPos="35500" dir="5400000" sy="-90000" algn="bl" rotWithShape="0"/>
                </a:effectLst>
                <a:latin typeface="Arial Black" panose="020B0A04020102020204" pitchFamily="34" charset="0"/>
              </a:rPr>
              <a:t>TEŞEKKÜRLER.</a:t>
            </a:r>
            <a:endParaRPr lang="tr-TR" sz="5400" b="1" cap="none" spc="0" dirty="0">
              <a:ln w="0"/>
              <a:effectLst>
                <a:reflection blurRad="6350" stA="53000" endA="300" endPos="35500" dir="5400000" sy="-90000" algn="bl" rotWithShape="0"/>
              </a:effectLst>
              <a:latin typeface="Arial Black" panose="020B0A04020102020204" pitchFamily="34" charset="0"/>
            </a:endParaRPr>
          </a:p>
        </p:txBody>
      </p:sp>
    </p:spTree>
    <p:extLst>
      <p:ext uri="{BB962C8B-B14F-4D97-AF65-F5344CB8AC3E}">
        <p14:creationId xmlns:p14="http://schemas.microsoft.com/office/powerpoint/2010/main" val="147630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6889" y="846668"/>
            <a:ext cx="9209733" cy="4763910"/>
          </a:xfrm>
        </p:spPr>
        <p:txBody>
          <a:bodyPr>
            <a:normAutofit lnSpcReduction="10000"/>
          </a:bodyPr>
          <a:lstStyle/>
          <a:p>
            <a:pPr marL="0" indent="0" algn="r">
              <a:buNone/>
            </a:pPr>
            <a:r>
              <a:rPr lang="tr-TR" sz="8600" b="1" dirty="0" smtClean="0">
                <a:latin typeface="Arial Black" panose="020B0A04020102020204" pitchFamily="34" charset="0"/>
                <a:cs typeface="Arial" panose="020B0604020202020204" pitchFamily="34" charset="0"/>
              </a:rPr>
              <a:t>Öncelikle karar </a:t>
            </a:r>
          </a:p>
          <a:p>
            <a:pPr marL="0" indent="0" algn="r">
              <a:buNone/>
            </a:pPr>
            <a:r>
              <a:rPr lang="tr-TR" sz="8600" b="1" dirty="0" smtClean="0">
                <a:latin typeface="Arial Black" panose="020B0A04020102020204" pitchFamily="34" charset="0"/>
                <a:cs typeface="Arial" panose="020B0604020202020204" pitchFamily="34" charset="0"/>
              </a:rPr>
              <a:t>vermek </a:t>
            </a:r>
          </a:p>
          <a:p>
            <a:pPr marL="0" indent="0" algn="r">
              <a:buNone/>
            </a:pPr>
            <a:r>
              <a:rPr lang="tr-TR" sz="8600" b="1" dirty="0" smtClean="0">
                <a:latin typeface="Arial Black" panose="020B0A04020102020204" pitchFamily="34" charset="0"/>
                <a:cs typeface="Arial" panose="020B0604020202020204" pitchFamily="34" charset="0"/>
              </a:rPr>
              <a:t>gerekir.</a:t>
            </a:r>
          </a:p>
          <a:p>
            <a:endParaRPr lang="tr-TR" sz="3200" b="1" dirty="0" smtClean="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a:stretch>
            <a:fillRect/>
          </a:stretch>
        </p:blipFill>
        <p:spPr>
          <a:xfrm>
            <a:off x="898171" y="1914525"/>
            <a:ext cx="4396317" cy="4192763"/>
          </a:xfrm>
          <a:prstGeom prst="rect">
            <a:avLst/>
          </a:prstGeom>
        </p:spPr>
      </p:pic>
    </p:spTree>
    <p:extLst>
      <p:ext uri="{BB962C8B-B14F-4D97-AF65-F5344CB8AC3E}">
        <p14:creationId xmlns:p14="http://schemas.microsoft.com/office/powerpoint/2010/main" val="811501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0511" y="674159"/>
            <a:ext cx="6093178" cy="4351338"/>
          </a:xfrm>
        </p:spPr>
        <p:txBody>
          <a:bodyPr>
            <a:normAutofit/>
          </a:bodyPr>
          <a:lstStyle/>
          <a:p>
            <a:pPr marL="0" indent="0">
              <a:buNone/>
            </a:pPr>
            <a:r>
              <a:rPr lang="tr-TR" sz="8800" b="1" dirty="0" smtClean="0">
                <a:latin typeface="Arial Black" panose="020B0A04020102020204" pitchFamily="34" charset="0"/>
              </a:rPr>
              <a:t>DERSLER </a:t>
            </a:r>
          </a:p>
          <a:p>
            <a:pPr marL="0" indent="0">
              <a:buNone/>
            </a:pPr>
            <a:r>
              <a:rPr lang="tr-TR" sz="8800" b="1" dirty="0" smtClean="0">
                <a:latin typeface="Arial Black" panose="020B0A04020102020204" pitchFamily="34" charset="0"/>
              </a:rPr>
              <a:t>NİYE 40 DAKİKA?</a:t>
            </a:r>
            <a:endParaRPr lang="tr-TR" sz="8800" b="1" dirty="0">
              <a:latin typeface="Arial Black" panose="020B0A04020102020204" pitchFamily="34" charset="0"/>
            </a:endParaRPr>
          </a:p>
        </p:txBody>
      </p:sp>
      <p:pic>
        <p:nvPicPr>
          <p:cNvPr id="4" name="Resim 3"/>
          <p:cNvPicPr>
            <a:picLocks noChangeAspect="1"/>
          </p:cNvPicPr>
          <p:nvPr/>
        </p:nvPicPr>
        <p:blipFill>
          <a:blip r:embed="rId2"/>
          <a:stretch>
            <a:fillRect/>
          </a:stretch>
        </p:blipFill>
        <p:spPr>
          <a:xfrm>
            <a:off x="7307617" y="1636889"/>
            <a:ext cx="3473272" cy="3680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95994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800" y="425802"/>
            <a:ext cx="5878689" cy="5997575"/>
          </a:xfrm>
        </p:spPr>
        <p:txBody>
          <a:bodyPr>
            <a:normAutofit/>
          </a:bodyPr>
          <a:lstStyle/>
          <a:p>
            <a:r>
              <a:rPr lang="tr-TR" sz="3200" b="1" dirty="0" smtClean="0">
                <a:latin typeface="Arial Black" panose="020B0A04020102020204" pitchFamily="34" charset="0"/>
                <a:cs typeface="Arial" panose="020B0604020202020204" pitchFamily="34" charset="0"/>
              </a:rPr>
              <a:t>Başlarken nereden nereye ve ne süre çalışacağınızı saptamış olmalısınız.</a:t>
            </a:r>
          </a:p>
          <a:p>
            <a:endParaRPr lang="tr-TR" sz="3200" b="1" dirty="0" smtClean="0">
              <a:latin typeface="Arial Black" panose="020B0A04020102020204" pitchFamily="34" charset="0"/>
            </a:endParaRPr>
          </a:p>
          <a:p>
            <a:r>
              <a:rPr lang="tr-TR" sz="3200" b="1" dirty="0">
                <a:latin typeface="Arial Black" panose="020B0A04020102020204" pitchFamily="34" charset="0"/>
              </a:rPr>
              <a:t>H</a:t>
            </a:r>
            <a:r>
              <a:rPr lang="tr-TR" sz="3200" b="1" dirty="0" smtClean="0">
                <a:latin typeface="Arial Black" panose="020B0A04020102020204" pitchFamily="34" charset="0"/>
              </a:rPr>
              <a:t>edefler koyun: her dersi 45 dakika çalışmak ya da bir ünite bitirmek ya da beli bir sayıda soru çözmüş olmak olabilir.</a:t>
            </a:r>
          </a:p>
          <a:p>
            <a:endParaRPr lang="tr-TR" sz="3200" b="1" dirty="0" smtClean="0">
              <a:latin typeface="Arial Black" panose="020B0A040201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6794500" y="2171701"/>
            <a:ext cx="4686299" cy="4686299"/>
          </a:xfrm>
          <a:prstGeom prst="rect">
            <a:avLst/>
          </a:prstGeom>
        </p:spPr>
      </p:pic>
    </p:spTree>
    <p:extLst>
      <p:ext uri="{BB962C8B-B14F-4D97-AF65-F5344CB8AC3E}">
        <p14:creationId xmlns:p14="http://schemas.microsoft.com/office/powerpoint/2010/main" val="4267701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838200" y="1825625"/>
            <a:ext cx="5054600" cy="4351338"/>
          </a:xfrm>
        </p:spPr>
        <p:txBody>
          <a:bodyPr/>
          <a:lstStyle/>
          <a:p>
            <a:r>
              <a:rPr lang="tr-TR" b="1" dirty="0">
                <a:latin typeface="Arial Black" panose="020B0A04020102020204" pitchFamily="34" charset="0"/>
                <a:cs typeface="Arial" panose="020B0604020202020204" pitchFamily="34" charset="0"/>
              </a:rPr>
              <a:t>Çalışma saatlerini en iyi öğrendiğiniz, dikkatinizin en iyi olduğu zamanlara göre ayarlayın. Yemekten hemen sonra, yorgun olduğunuz bir zaman başlamak için uygun zaman değildir.</a:t>
            </a:r>
            <a:endParaRPr lang="tr-TR" dirty="0">
              <a:latin typeface="Arial Black" panose="020B0A04020102020204" pitchFamily="34" charset="0"/>
            </a:endParaRPr>
          </a:p>
          <a:p>
            <a:endParaRPr lang="tr-TR" dirty="0"/>
          </a:p>
        </p:txBody>
      </p:sp>
      <p:pic>
        <p:nvPicPr>
          <p:cNvPr id="5" name="Resim 4"/>
          <p:cNvPicPr>
            <a:picLocks noChangeAspect="1"/>
          </p:cNvPicPr>
          <p:nvPr/>
        </p:nvPicPr>
        <p:blipFill>
          <a:blip r:embed="rId2"/>
          <a:stretch>
            <a:fillRect/>
          </a:stretch>
        </p:blipFill>
        <p:spPr>
          <a:xfrm>
            <a:off x="5981229" y="1825625"/>
            <a:ext cx="4665603" cy="3547886"/>
          </a:xfrm>
          <a:prstGeom prst="rect">
            <a:avLst/>
          </a:prstGeom>
        </p:spPr>
      </p:pic>
    </p:spTree>
    <p:extLst>
      <p:ext uri="{BB962C8B-B14F-4D97-AF65-F5344CB8AC3E}">
        <p14:creationId xmlns:p14="http://schemas.microsoft.com/office/powerpoint/2010/main" val="3704297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7266" y="719315"/>
            <a:ext cx="5167489" cy="5692774"/>
          </a:xfrm>
        </p:spPr>
        <p:txBody>
          <a:bodyPr>
            <a:noAutofit/>
          </a:bodyPr>
          <a:lstStyle/>
          <a:p>
            <a:pPr marL="0" indent="0">
              <a:buNone/>
            </a:pPr>
            <a:r>
              <a:rPr lang="tr-TR" sz="3600" b="1" dirty="0" smtClean="0">
                <a:latin typeface="Arial Black" panose="020B0A04020102020204" pitchFamily="34" charset="0"/>
              </a:rPr>
              <a:t>Dinlenme hava </a:t>
            </a:r>
            <a:r>
              <a:rPr lang="tr-TR" sz="3600" b="1" dirty="0">
                <a:latin typeface="Arial Black" panose="020B0A04020102020204" pitchFamily="34" charset="0"/>
              </a:rPr>
              <a:t>almak, su içmek, biraz ev içinde dolaşmak gibi aktiviteleri içerir. Arkadaşlarla telefonda konuşma, TV izleme, uyuma gibi şeyler geri dönüşü engeller</a:t>
            </a:r>
            <a:r>
              <a:rPr lang="tr-TR" sz="3600" b="1" dirty="0" smtClean="0">
                <a:latin typeface="Arial Black" panose="020B0A04020102020204" pitchFamily="34" charset="0"/>
              </a:rPr>
              <a:t>.</a:t>
            </a:r>
          </a:p>
        </p:txBody>
      </p:sp>
      <p:pic>
        <p:nvPicPr>
          <p:cNvPr id="4" name="Resim 3"/>
          <p:cNvPicPr>
            <a:picLocks noChangeAspect="1"/>
          </p:cNvPicPr>
          <p:nvPr/>
        </p:nvPicPr>
        <p:blipFill>
          <a:blip r:embed="rId2"/>
          <a:stretch>
            <a:fillRect/>
          </a:stretch>
        </p:blipFill>
        <p:spPr>
          <a:xfrm>
            <a:off x="6223000" y="719315"/>
            <a:ext cx="4806244" cy="4806244"/>
          </a:xfrm>
          <a:prstGeom prst="rect">
            <a:avLst/>
          </a:prstGeom>
        </p:spPr>
      </p:pic>
    </p:spTree>
    <p:extLst>
      <p:ext uri="{BB962C8B-B14F-4D97-AF65-F5344CB8AC3E}">
        <p14:creationId xmlns:p14="http://schemas.microsoft.com/office/powerpoint/2010/main" val="420508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2778" y="617714"/>
            <a:ext cx="5585178" cy="5693866"/>
          </a:xfrm>
          <a:noFill/>
          <a:ln w="76200" cap="flat" cmpd="sng" algn="ctr">
            <a:solidFill>
              <a:schemeClr val="tx1">
                <a:lumMod val="95000"/>
                <a:lumOff val="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normAutofit fontScale="77500" lnSpcReduction="20000"/>
          </a:bodyPr>
          <a:lstStyle/>
          <a:p>
            <a:pPr marL="0" indent="0" algn="ctr">
              <a:buNone/>
            </a:pPr>
            <a:endParaRPr lang="tr-TR" sz="4600" b="1" dirty="0" smtClean="0">
              <a:latin typeface="Arial Black" panose="020B0A04020102020204" pitchFamily="34" charset="0"/>
            </a:endParaRPr>
          </a:p>
          <a:p>
            <a:pPr marL="0" indent="0" algn="ctr">
              <a:buNone/>
            </a:pPr>
            <a:r>
              <a:rPr lang="tr-TR" sz="4600" b="1" dirty="0" smtClean="0">
                <a:solidFill>
                  <a:schemeClr val="tx1"/>
                </a:solidFill>
                <a:latin typeface="Arial Black" panose="020B0A04020102020204" pitchFamily="34" charset="0"/>
              </a:rPr>
              <a:t>Ders çalışma sırası da önemlidir. En verimli zamanda daha zorlanılan derslerin çalışılması, benzer derslerin art arda çalışılmayarak araya farklı dersler konulması verimi arttırır.</a:t>
            </a:r>
          </a:p>
          <a:p>
            <a:pPr marL="0" indent="0">
              <a:buNone/>
            </a:pPr>
            <a:r>
              <a:rPr lang="tr-TR" dirty="0" smtClean="0"/>
              <a:t/>
            </a:r>
            <a:br>
              <a:rPr lang="tr-TR" dirty="0" smtClean="0"/>
            </a:br>
            <a:endParaRPr lang="tr-TR" dirty="0" smtClean="0"/>
          </a:p>
          <a:p>
            <a:endParaRPr lang="tr-TR" dirty="0"/>
          </a:p>
        </p:txBody>
      </p:sp>
      <p:pic>
        <p:nvPicPr>
          <p:cNvPr id="2" name="Resim 1"/>
          <p:cNvPicPr>
            <a:picLocks noChangeAspect="1"/>
          </p:cNvPicPr>
          <p:nvPr/>
        </p:nvPicPr>
        <p:blipFill>
          <a:blip r:embed="rId2"/>
          <a:stretch>
            <a:fillRect/>
          </a:stretch>
        </p:blipFill>
        <p:spPr>
          <a:xfrm>
            <a:off x="6385244" y="1120532"/>
            <a:ext cx="4682134" cy="4688230"/>
          </a:xfrm>
          <a:prstGeom prst="rect">
            <a:avLst/>
          </a:prstGeom>
        </p:spPr>
      </p:pic>
    </p:spTree>
    <p:extLst>
      <p:ext uri="{BB962C8B-B14F-4D97-AF65-F5344CB8AC3E}">
        <p14:creationId xmlns:p14="http://schemas.microsoft.com/office/powerpoint/2010/main" val="356932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96809" y="558206"/>
            <a:ext cx="5553937" cy="5877053"/>
          </a:xfrm>
          <a:prstGeom prst="rect">
            <a:avLst/>
          </a:prstGeom>
        </p:spPr>
      </p:pic>
      <p:cxnSp>
        <p:nvCxnSpPr>
          <p:cNvPr id="6" name="Dirsek Bağlayıcısı 5"/>
          <p:cNvCxnSpPr/>
          <p:nvPr/>
        </p:nvCxnSpPr>
        <p:spPr>
          <a:xfrm rot="5400000" flipH="1" flipV="1">
            <a:off x="6654799" y="3979334"/>
            <a:ext cx="2483556" cy="1388533"/>
          </a:xfrm>
          <a:prstGeom prst="bentConnector3">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7" name="Resim 6"/>
          <p:cNvPicPr>
            <a:picLocks noChangeAspect="1"/>
          </p:cNvPicPr>
          <p:nvPr/>
        </p:nvPicPr>
        <p:blipFill>
          <a:blip r:embed="rId3"/>
          <a:stretch>
            <a:fillRect/>
          </a:stretch>
        </p:blipFill>
        <p:spPr>
          <a:xfrm>
            <a:off x="8550480" y="2186216"/>
            <a:ext cx="1469263" cy="2487384"/>
          </a:xfrm>
          <a:prstGeom prst="rect">
            <a:avLst/>
          </a:prstGeom>
        </p:spPr>
      </p:pic>
      <p:pic>
        <p:nvPicPr>
          <p:cNvPr id="8" name="Resim 7"/>
          <p:cNvPicPr>
            <a:picLocks noChangeAspect="1"/>
          </p:cNvPicPr>
          <p:nvPr/>
        </p:nvPicPr>
        <p:blipFill>
          <a:blip r:embed="rId4"/>
          <a:stretch>
            <a:fillRect/>
          </a:stretch>
        </p:blipFill>
        <p:spPr>
          <a:xfrm>
            <a:off x="9939014" y="944437"/>
            <a:ext cx="1469263" cy="2487384"/>
          </a:xfrm>
          <a:prstGeom prst="rect">
            <a:avLst/>
          </a:prstGeom>
        </p:spPr>
      </p:pic>
      <p:sp>
        <p:nvSpPr>
          <p:cNvPr id="9" name="Dikdörtgen 8"/>
          <p:cNvSpPr/>
          <p:nvPr/>
        </p:nvSpPr>
        <p:spPr>
          <a:xfrm>
            <a:off x="7182128" y="3696855"/>
            <a:ext cx="1388534"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4000" b="1" cap="none" spc="0" dirty="0" smtClean="0">
                <a:ln/>
                <a:solidFill>
                  <a:srgbClr val="FF0000"/>
                </a:solidFill>
                <a:effectLst/>
              </a:rPr>
              <a:t>20dk.</a:t>
            </a:r>
            <a:endParaRPr lang="tr-TR" sz="4000" b="1" cap="none" spc="0" dirty="0">
              <a:ln/>
              <a:solidFill>
                <a:srgbClr val="FF0000"/>
              </a:solidFill>
              <a:effectLst/>
            </a:endParaRPr>
          </a:p>
        </p:txBody>
      </p:sp>
      <p:sp>
        <p:nvSpPr>
          <p:cNvPr id="10" name="Dikdörtgen 9"/>
          <p:cNvSpPr/>
          <p:nvPr/>
        </p:nvSpPr>
        <p:spPr>
          <a:xfrm>
            <a:off x="8550480" y="2455076"/>
            <a:ext cx="1362873"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4000" b="1" cap="none" spc="0" dirty="0" smtClean="0">
                <a:ln/>
                <a:solidFill>
                  <a:srgbClr val="FF0000"/>
                </a:solidFill>
                <a:effectLst/>
              </a:rPr>
              <a:t>30dk.</a:t>
            </a:r>
            <a:endParaRPr lang="tr-TR" sz="4000" b="1" cap="none" spc="0" dirty="0">
              <a:ln/>
              <a:solidFill>
                <a:srgbClr val="FF0000"/>
              </a:solidFill>
              <a:effectLst/>
            </a:endParaRPr>
          </a:p>
        </p:txBody>
      </p:sp>
      <p:sp>
        <p:nvSpPr>
          <p:cNvPr id="11" name="Dikdörtgen 10"/>
          <p:cNvSpPr/>
          <p:nvPr/>
        </p:nvSpPr>
        <p:spPr>
          <a:xfrm>
            <a:off x="9913353" y="1211384"/>
            <a:ext cx="1362873"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4000" b="1" cap="none" spc="0" dirty="0" smtClean="0">
                <a:ln/>
                <a:solidFill>
                  <a:srgbClr val="FF0000"/>
                </a:solidFill>
                <a:effectLst/>
              </a:rPr>
              <a:t>45dk.</a:t>
            </a:r>
            <a:endParaRPr lang="tr-TR" sz="4000" b="1" cap="none" spc="0" dirty="0">
              <a:ln/>
              <a:solidFill>
                <a:srgbClr val="FF0000"/>
              </a:solidFill>
              <a:effectLst/>
            </a:endParaRPr>
          </a:p>
        </p:txBody>
      </p:sp>
    </p:spTree>
    <p:extLst>
      <p:ext uri="{BB962C8B-B14F-4D97-AF65-F5344CB8AC3E}">
        <p14:creationId xmlns:p14="http://schemas.microsoft.com/office/powerpoint/2010/main" val="308670977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442</Words>
  <Application>Microsoft Office PowerPoint</Application>
  <PresentationFormat>Özel</PresentationFormat>
  <Paragraphs>52</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Office Teması</vt:lpstr>
      <vt:lpstr>VERİMLİ DERS ÇALIŞMA</vt:lpstr>
      <vt:lpstr>HERKESİN SÖYLEDİĞİ  AMA HİÇ KİMSENİN YAPMADIĞI VERİMLİ DERS  ÇALIŞMA TEKNİKLERİ  NELERDİR?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ÖYLEYSE  NASIL?</vt:lpstr>
      <vt:lpstr>BAŞARININ FORMÜLÜ  VAR MI?</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dc:title>
  <dc:creator>tr</dc:creator>
  <cp:lastModifiedBy>CASPER</cp:lastModifiedBy>
  <cp:revision>15</cp:revision>
  <dcterms:created xsi:type="dcterms:W3CDTF">2017-04-02T18:54:05Z</dcterms:created>
  <dcterms:modified xsi:type="dcterms:W3CDTF">2018-12-26T11:10:49Z</dcterms:modified>
</cp:coreProperties>
</file>